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17"/>
  </p:notesMasterIdLst>
  <p:sldIdLst>
    <p:sldId id="262" r:id="rId2"/>
    <p:sldId id="274" r:id="rId3"/>
    <p:sldId id="275" r:id="rId4"/>
    <p:sldId id="282" r:id="rId5"/>
    <p:sldId id="279" r:id="rId6"/>
    <p:sldId id="283" r:id="rId7"/>
    <p:sldId id="284" r:id="rId8"/>
    <p:sldId id="263" r:id="rId9"/>
    <p:sldId id="266" r:id="rId10"/>
    <p:sldId id="265" r:id="rId11"/>
    <p:sldId id="268" r:id="rId12"/>
    <p:sldId id="276" r:id="rId13"/>
    <p:sldId id="270" r:id="rId14"/>
    <p:sldId id="286" r:id="rId15"/>
    <p:sldId id="28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3232"/>
    <a:srgbClr val="2F2F2F"/>
    <a:srgbClr val="3C3C3C"/>
    <a:srgbClr val="4472C4"/>
    <a:srgbClr val="3A3A3A"/>
    <a:srgbClr val="3263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57" autoAdjust="0"/>
    <p:restoredTop sz="68322" autoAdjust="0"/>
  </p:normalViewPr>
  <p:slideViewPr>
    <p:cSldViewPr snapToGrid="0">
      <p:cViewPr varScale="1">
        <p:scale>
          <a:sx n="89" d="100"/>
          <a:sy n="89" d="100"/>
        </p:scale>
        <p:origin x="1272" y="60"/>
      </p:cViewPr>
      <p:guideLst/>
    </p:cSldViewPr>
  </p:slideViewPr>
  <p:notesTextViewPr>
    <p:cViewPr>
      <p:scale>
        <a:sx n="125" d="100"/>
        <a:sy n="125" d="100"/>
      </p:scale>
      <p:origin x="0" y="-1668"/>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G>
</file>

<file path=ppt/media/image12.jpeg>
</file>

<file path=ppt/media/image2.gif>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3A7AE3-ED06-4B71-8D27-B1C4F1429D9E}" type="datetimeFigureOut">
              <a:rPr kumimoji="1" lang="ja-JP" altLang="en-US" smtClean="0"/>
              <a:t>2025/7/17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FB6AC6-EDB6-4476-8EDE-E87ED56EF305}" type="slidenum">
              <a:rPr kumimoji="1" lang="ja-JP" altLang="en-US" smtClean="0"/>
              <a:t>‹#›</a:t>
            </a:fld>
            <a:endParaRPr kumimoji="1" lang="ja-JP" altLang="en-US"/>
          </a:p>
        </p:txBody>
      </p:sp>
    </p:spTree>
    <p:extLst>
      <p:ext uri="{BB962C8B-B14F-4D97-AF65-F5344CB8AC3E}">
        <p14:creationId xmlns:p14="http://schemas.microsoft.com/office/powerpoint/2010/main" val="225964273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2</a:t>
            </a:fld>
            <a:endParaRPr kumimoji="1" lang="ja-JP" altLang="en-US"/>
          </a:p>
        </p:txBody>
      </p:sp>
    </p:spTree>
    <p:extLst>
      <p:ext uri="{BB962C8B-B14F-4D97-AF65-F5344CB8AC3E}">
        <p14:creationId xmlns:p14="http://schemas.microsoft.com/office/powerpoint/2010/main" val="3141491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Robot  improvement </a:t>
            </a:r>
            <a:r>
              <a:rPr lang="en-US" altLang="ja-JP" sz="11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(2025 Japan Open)</a:t>
            </a:r>
            <a:endPar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r>
              <a:rPr kumimoji="1" lang="ja-JP" altLang="en-US" dirty="0"/>
              <a:t>ロボットの改良（</a:t>
            </a:r>
            <a:r>
              <a:rPr kumimoji="1" lang="en-US" altLang="ja-JP" dirty="0"/>
              <a:t>2025</a:t>
            </a:r>
            <a:r>
              <a:rPr kumimoji="1" lang="ja-JP" altLang="en-US" dirty="0"/>
              <a:t>年日本オープン）</a:t>
            </a:r>
            <a:endParaRPr kumimoji="1" lang="en-US" altLang="ja-JP" dirty="0"/>
          </a:p>
          <a:p>
            <a:endParaRPr kumimoji="1" lang="en-US" altLang="ja-JP" dirty="0"/>
          </a:p>
          <a:p>
            <a:r>
              <a:rPr kumimoji="1" lang="en-US" altLang="ja-JP" dirty="0"/>
              <a:t>This is the robot used in </a:t>
            </a:r>
            <a:r>
              <a:rPr kumimoji="1" lang="en-US" altLang="ja-JP" dirty="0" err="1"/>
              <a:t>JapanOpen</a:t>
            </a:r>
            <a:r>
              <a:rPr kumimoji="1" lang="en-US" altLang="ja-JP" dirty="0"/>
              <a:t> 2025.</a:t>
            </a:r>
          </a:p>
          <a:p>
            <a:r>
              <a:rPr kumimoji="1" lang="ja-JP" altLang="en-US" dirty="0"/>
              <a:t>これは</a:t>
            </a:r>
            <a:r>
              <a:rPr kumimoji="1" lang="en-US" altLang="ja-JP" dirty="0"/>
              <a:t>2025</a:t>
            </a:r>
            <a:r>
              <a:rPr kumimoji="1" lang="ja-JP" altLang="en-US" dirty="0"/>
              <a:t>年</a:t>
            </a:r>
            <a:r>
              <a:rPr kumimoji="1" lang="en-US" altLang="ja-JP" dirty="0" err="1"/>
              <a:t>JapanOpen</a:t>
            </a:r>
            <a:r>
              <a:rPr kumimoji="1" lang="ja-JP" altLang="en-US" dirty="0"/>
              <a:t>で使用したロボットです。</a:t>
            </a:r>
            <a:endParaRPr kumimoji="1" lang="en-US" altLang="ja-JP" dirty="0"/>
          </a:p>
          <a:p>
            <a:endParaRPr kumimoji="1" lang="en-US" altLang="ja-JP" dirty="0"/>
          </a:p>
          <a:p>
            <a:r>
              <a:rPr kumimoji="1" lang="en-US" altLang="ja-JP" dirty="0"/>
              <a:t>We made separate robots for the attacker and goalkeeper.</a:t>
            </a:r>
          </a:p>
          <a:p>
            <a:r>
              <a:rPr kumimoji="1" lang="ja-JP" altLang="en-US" dirty="0"/>
              <a:t>アタッカーのロボットとゴールキーパーのロボットを別に作っていました。</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8</a:t>
            </a:fld>
            <a:endParaRPr kumimoji="1" lang="ja-JP" altLang="en-US"/>
          </a:p>
        </p:txBody>
      </p:sp>
    </p:spTree>
    <p:extLst>
      <p:ext uri="{BB962C8B-B14F-4D97-AF65-F5344CB8AC3E}">
        <p14:creationId xmlns:p14="http://schemas.microsoft.com/office/powerpoint/2010/main" val="36601365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Identified </a:t>
            </a:r>
            <a:r>
              <a:rPr lang="ja-JP" alt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Problems</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特定された問題</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Problems with the robot used at the 2025 Japan Open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2025</a:t>
            </a:r>
            <a:r>
              <a:rPr kumimoji="1" lang="ja-JP" altLang="en-US" dirty="0"/>
              <a:t>年</a:t>
            </a:r>
            <a:r>
              <a:rPr kumimoji="1" lang="en-US" altLang="ja-JP" dirty="0" err="1"/>
              <a:t>JapanOpen</a:t>
            </a:r>
            <a:r>
              <a:rPr kumimoji="1" lang="ja-JP" altLang="en-US" dirty="0"/>
              <a:t>で使用したロボットの問題点</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Unable to play both the attacker and goalkeeper roles</a:t>
            </a:r>
          </a:p>
          <a:p>
            <a:r>
              <a:rPr lang="ja-JP" altLang="en-US" sz="1200" b="1" dirty="0">
                <a:solidFill>
                  <a:schemeClr val="bg1"/>
                </a:solidFill>
              </a:rPr>
              <a:t>・アタッカーとゴールキーパー両方の役割を担うことができない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Each robot needs spare parts so we need to prepare two types of spares</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1" dirty="0">
                <a:solidFill>
                  <a:schemeClr val="bg1"/>
                </a:solidFill>
              </a:rPr>
              <a:t>各ロボットには予備部品が必要なので、二種類の予備を準備する必要がある</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Line sensors cannot detect all directions.</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1" dirty="0">
                <a:solidFill>
                  <a:schemeClr val="bg1"/>
                </a:solidFill>
              </a:rPr>
              <a:t>・全方位をラインセンサーが感知することができない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ja-JP" altLang="en-US" sz="1200" b="1" dirty="0">
              <a:solidFill>
                <a:schemeClr val="bg1"/>
              </a:solidFill>
            </a:endParaRPr>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9</a:t>
            </a:fld>
            <a:endParaRPr kumimoji="1" lang="ja-JP" altLang="en-US"/>
          </a:p>
        </p:txBody>
      </p:sp>
    </p:spTree>
    <p:extLst>
      <p:ext uri="{BB962C8B-B14F-4D97-AF65-F5344CB8AC3E}">
        <p14:creationId xmlns:p14="http://schemas.microsoft.com/office/powerpoint/2010/main" val="175345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変更点（</a:t>
            </a:r>
            <a:r>
              <a:rPr kumimoji="1" lang="en-US" altLang="ja-JP" dirty="0"/>
              <a:t>2025</a:t>
            </a:r>
            <a:r>
              <a:rPr kumimoji="1" lang="ja-JP" altLang="en-US" dirty="0"/>
              <a:t>年サルバドール）</a:t>
            </a:r>
            <a:endParaRPr kumimoji="1" lang="en-US" altLang="ja-JP" dirty="0"/>
          </a:p>
          <a:p>
            <a:endParaRPr kumimoji="1" lang="en-US" altLang="ja-JP" dirty="0"/>
          </a:p>
          <a:p>
            <a:r>
              <a:rPr kumimoji="1" lang="en-US" altLang="ja-JP" dirty="0"/>
              <a:t>Therefore, we succeeded in unifying the program by standardizing the attacker robot and the keeper robot, enabling them to perform both roles.</a:t>
            </a:r>
          </a:p>
          <a:p>
            <a:r>
              <a:rPr kumimoji="1" lang="ja-JP" altLang="en-US" dirty="0"/>
              <a:t>そこで私たちは、アタッカーのロボットとキーパーのロボットを共通化することで、プログラムの統一化に成功し両方の役割を担うことができるようになりました。</a:t>
            </a:r>
            <a:endParaRPr lang="ja-JP" altLang="en-US" sz="1200" b="1" dirty="0">
              <a:solidFill>
                <a:schemeClr val="bg1"/>
              </a:solidFill>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10</a:t>
            </a:fld>
            <a:endParaRPr kumimoji="1" lang="ja-JP" altLang="en-US"/>
          </a:p>
        </p:txBody>
      </p:sp>
    </p:spTree>
    <p:extLst>
      <p:ext uri="{BB962C8B-B14F-4D97-AF65-F5344CB8AC3E}">
        <p14:creationId xmlns:p14="http://schemas.microsoft.com/office/powerpoint/2010/main" val="30007483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1C543A-B363-FB79-77AD-402E8F109E5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DE35178-EA52-D0C8-131B-1F13623EAF8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0580B6BC-896D-B9AB-5355-3EEA47C9510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r>
              <a:rPr kumimoji="1" lang="ja-JP" altLang="en-US" dirty="0"/>
              <a:t>変更点（</a:t>
            </a:r>
            <a:r>
              <a:rPr kumimoji="1" lang="en-US" altLang="ja-JP" dirty="0"/>
              <a:t>2025</a:t>
            </a:r>
            <a:r>
              <a:rPr kumimoji="1" lang="ja-JP" altLang="en-US" dirty="0"/>
              <a:t>年サルバドール）</a:t>
            </a:r>
            <a:endParaRPr kumimoji="1" lang="en-US" altLang="ja-JP" dirty="0"/>
          </a:p>
          <a:p>
            <a:endParaRPr kumimoji="1" lang="en-US" altLang="ja-JP" dirty="0"/>
          </a:p>
          <a:p>
            <a:r>
              <a:rPr kumimoji="1" lang="en-US" altLang="ja-JP" dirty="0"/>
              <a:t>Common parts make it easier to manage spare parts.</a:t>
            </a:r>
          </a:p>
          <a:p>
            <a:r>
              <a:rPr lang="ja-JP" altLang="en-US" dirty="0"/>
              <a:t>共通部品により、予備の管理が楽になった。</a:t>
            </a:r>
            <a:endParaRPr kumimoji="1" lang="en-US" altLang="ja-JP" dirty="0"/>
          </a:p>
        </p:txBody>
      </p:sp>
      <p:sp>
        <p:nvSpPr>
          <p:cNvPr id="4" name="スライド番号プレースホルダー 3">
            <a:extLst>
              <a:ext uri="{FF2B5EF4-FFF2-40B4-BE49-F238E27FC236}">
                <a16:creationId xmlns:a16="http://schemas.microsoft.com/office/drawing/2014/main" id="{A352C7F8-B7E7-9EAE-1371-5815397DE335}"/>
              </a:ext>
            </a:extLst>
          </p:cNvPr>
          <p:cNvSpPr>
            <a:spLocks noGrp="1"/>
          </p:cNvSpPr>
          <p:nvPr>
            <p:ph type="sldNum" sz="quarter" idx="5"/>
          </p:nvPr>
        </p:nvSpPr>
        <p:spPr/>
        <p:txBody>
          <a:bodyPr/>
          <a:lstStyle/>
          <a:p>
            <a:fld id="{41FB6AC6-EDB6-4476-8EDE-E87ED56EF305}" type="slidenum">
              <a:rPr kumimoji="1" lang="ja-JP" altLang="en-US" smtClean="0"/>
              <a:t>11</a:t>
            </a:fld>
            <a:endParaRPr kumimoji="1" lang="ja-JP" altLang="en-US"/>
          </a:p>
        </p:txBody>
      </p:sp>
    </p:spTree>
    <p:extLst>
      <p:ext uri="{BB962C8B-B14F-4D97-AF65-F5344CB8AC3E}">
        <p14:creationId xmlns:p14="http://schemas.microsoft.com/office/powerpoint/2010/main" val="2462042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変更点（</a:t>
            </a:r>
            <a:r>
              <a:rPr kumimoji="1" lang="en-US" altLang="ja-JP" dirty="0"/>
              <a:t>2025</a:t>
            </a:r>
            <a:r>
              <a:rPr kumimoji="1" lang="ja-JP" altLang="en-US" dirty="0"/>
              <a:t>年サルバドール）</a:t>
            </a:r>
            <a:endParaRPr kumimoji="1" lang="en-US" altLang="ja-JP" dirty="0"/>
          </a:p>
          <a:p>
            <a:endParaRPr kumimoji="1" lang="en-US" altLang="ja-JP" dirty="0"/>
          </a:p>
          <a:p>
            <a:r>
              <a:rPr kumimoji="1" lang="en-US" altLang="ja-JP" dirty="0"/>
              <a:t>In addition, for the line sensor, we combined the characteristics of the attacker robot and the keeper robot into one.</a:t>
            </a:r>
          </a:p>
          <a:p>
            <a:r>
              <a:rPr kumimoji="1" lang="ja-JP" altLang="en-US" dirty="0"/>
              <a:t>また、ラインセンサーにおいては、アタッカーのロボットとキーパーのロボットの特性を</a:t>
            </a:r>
            <a:r>
              <a:rPr kumimoji="1" lang="en-US" altLang="ja-JP" dirty="0"/>
              <a:t>1</a:t>
            </a:r>
            <a:r>
              <a:rPr kumimoji="1" lang="ja-JP" altLang="en-US" dirty="0"/>
              <a:t>つにまとめました。</a:t>
            </a:r>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12</a:t>
            </a:fld>
            <a:endParaRPr kumimoji="1" lang="ja-JP" altLang="en-US"/>
          </a:p>
        </p:txBody>
      </p:sp>
    </p:spTree>
    <p:extLst>
      <p:ext uri="{BB962C8B-B14F-4D97-AF65-F5344CB8AC3E}">
        <p14:creationId xmlns:p14="http://schemas.microsoft.com/office/powerpoint/2010/main" val="2585773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003A2C-BBDD-483B-94D1-E5A6AFEC522C}"/>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D051DCD-AF49-3EBB-0981-81F2A6C069D8}"/>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AEB2B546-DC68-30DE-11B1-63EAD25F0FE9}"/>
              </a:ext>
            </a:extLst>
          </p:cNvPr>
          <p:cNvSpPr>
            <a:spLocks noGrp="1"/>
          </p:cNvSpPr>
          <p:nvPr>
            <p:ph type="body" idx="1"/>
          </p:nvPr>
        </p:nvSpPr>
        <p:spPr/>
        <p:txBody>
          <a:bodyPr/>
          <a:lstStyle/>
          <a:p>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solidFill>
                  <a:schemeClr val="bg1"/>
                </a:solidFill>
              </a:rPr>
              <a:t>Unable to play both the attacker and goalkeeper roles</a:t>
            </a:r>
          </a:p>
          <a:p>
            <a:r>
              <a:rPr lang="ja-JP" altLang="en-US" sz="1200" b="1" dirty="0">
                <a:solidFill>
                  <a:schemeClr val="bg1"/>
                </a:solidFill>
              </a:rPr>
              <a:t>アタッカーとゴールキーパー両方の役割を担うことができない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b="1" dirty="0">
              <a:solidFill>
                <a:schemeClr val="bg1"/>
              </a:solidFill>
            </a:endParaRPr>
          </a:p>
          <a:p>
            <a:r>
              <a:rPr kumimoji="1" lang="en-US" altLang="ja-JP" dirty="0"/>
              <a:t>unifying the program by standardizing the attacker robot and the keeper robot, enabling them to perform both roles.</a:t>
            </a:r>
          </a:p>
          <a:p>
            <a:r>
              <a:rPr kumimoji="1" lang="ja-JP" altLang="en-US" dirty="0"/>
              <a:t>アタッカーのロボットとキーパーのロボットを共通化することで、プログラムの統一化に成功し両方の役割を担うことができるようになりました。</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Each robot needs spare parts so we need to prepare two types of spares</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1" dirty="0">
                <a:solidFill>
                  <a:schemeClr val="bg1"/>
                </a:solidFill>
              </a:rPr>
              <a:t>各ロボットには予備部品が必要なので、二種類の予備を準備する必要がある</a:t>
            </a:r>
            <a:endParaRPr lang="en-US" altLang="ja-JP" sz="1200" b="1" dirty="0">
              <a:solidFill>
                <a:schemeClr val="bg1"/>
              </a:solidFill>
            </a:endParaRPr>
          </a:p>
          <a:p>
            <a:endParaRPr kumimoji="1" lang="en-US" altLang="ja-JP" sz="1200" b="1" dirty="0">
              <a:solidFill>
                <a:schemeClr val="bg1"/>
              </a:solidFill>
            </a:endParaRPr>
          </a:p>
          <a:p>
            <a:r>
              <a:rPr kumimoji="1" lang="en-US" altLang="ja-JP" dirty="0"/>
              <a:t>Common parts make it easier to manage spare parts.</a:t>
            </a:r>
          </a:p>
          <a:p>
            <a:r>
              <a:rPr lang="ja-JP" altLang="en-US" dirty="0"/>
              <a:t>共通部品により、予備の管理が楽になった。</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b="1" dirty="0">
              <a:solidFill>
                <a:schemeClr val="bg1"/>
              </a:solidFill>
            </a:endParaRPr>
          </a:p>
          <a:p>
            <a:r>
              <a:rPr lang="en-US" altLang="ja-JP" sz="1200" b="1" dirty="0">
                <a:solidFill>
                  <a:schemeClr val="bg1"/>
                </a:solidFill>
              </a:rPr>
              <a:t>Line sensors cannot detect all directions.</a:t>
            </a:r>
          </a:p>
          <a:p>
            <a:r>
              <a:rPr lang="ja-JP" altLang="en-US" sz="1200" b="1" dirty="0">
                <a:solidFill>
                  <a:schemeClr val="bg1"/>
                </a:solidFill>
              </a:rPr>
              <a:t>全方位をラインセンサーが感知することができない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solidFill>
                  <a:schemeClr val="bg1"/>
                </a:solidFill>
                <a:latin typeface="游ゴシック" panose="020B0400000000000000" pitchFamily="50" charset="-128"/>
                <a:ea typeface="+mn-ea"/>
              </a:rPr>
              <a:t>combined the characteristics of the attacker robot and the keeper robot into one</a:t>
            </a:r>
            <a:endParaRPr lang="en-US" altLang="ja-JP" sz="1200" b="1" dirty="0">
              <a:solidFill>
                <a:schemeClr val="bg1"/>
              </a:solidFill>
              <a:latin typeface="游ゴシック" panose="020B0400000000000000" pitchFamily="50" charset="-128"/>
              <a:ea typeface="+mn-ea"/>
            </a:endParaRPr>
          </a:p>
          <a:p>
            <a:r>
              <a:rPr kumimoji="1" lang="ja-JP" altLang="en-US" dirty="0"/>
              <a:t>アタッカーのロボットとキーパーのロボットの特性を</a:t>
            </a:r>
            <a:r>
              <a:rPr kumimoji="1" lang="en-US" altLang="ja-JP" dirty="0"/>
              <a:t>1</a:t>
            </a:r>
            <a:r>
              <a:rPr kumimoji="1" lang="ja-JP" altLang="en-US" dirty="0"/>
              <a:t>つにまとめました</a:t>
            </a:r>
            <a:endParaRPr kumimoji="1" lang="en-US" altLang="ja-JP" dirty="0"/>
          </a:p>
          <a:p>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solidFill>
                  <a:schemeClr val="bg1"/>
                </a:solidFill>
                <a:latin typeface="游ゴシック" panose="020B0400000000000000" pitchFamily="50" charset="-128"/>
                <a:ea typeface="+mn-ea"/>
              </a:rPr>
              <a:t>combined the characteristics of the attacker robot and the keeper robot into one</a:t>
            </a:r>
            <a:endParaRPr lang="en-US" altLang="ja-JP" sz="1200" b="1" dirty="0">
              <a:solidFill>
                <a:schemeClr val="bg1"/>
              </a:solidFill>
              <a:latin typeface="游ゴシック" panose="020B0400000000000000" pitchFamily="50" charset="-128"/>
              <a:ea typeface="+mn-ea"/>
            </a:endParaRPr>
          </a:p>
          <a:p>
            <a:r>
              <a:rPr kumimoji="1" lang="ja-JP" altLang="en-US" dirty="0"/>
              <a:t>アタッカーのロボットとキーパーのロボットの特性を</a:t>
            </a:r>
            <a:r>
              <a:rPr kumimoji="1" lang="en-US" altLang="ja-JP" dirty="0"/>
              <a:t>1</a:t>
            </a:r>
            <a:r>
              <a:rPr kumimoji="1" lang="ja-JP" altLang="en-US" dirty="0"/>
              <a:t>つにまとめました</a:t>
            </a:r>
            <a:endParaRPr lang="en-US" altLang="ja-JP" sz="1200" b="1" dirty="0">
              <a:solidFill>
                <a:schemeClr val="bg1"/>
              </a:solidFill>
            </a:endParaRPr>
          </a:p>
          <a:p>
            <a:endParaRPr lang="en-US" altLang="ja-JP" sz="1200" b="1" dirty="0">
              <a:solidFill>
                <a:schemeClr val="bg1"/>
              </a:solidFill>
            </a:endParaRPr>
          </a:p>
          <a:p>
            <a:r>
              <a:rPr lang="en-US" altLang="ja-JP" sz="1200" b="1" dirty="0">
                <a:solidFill>
                  <a:schemeClr val="bg1"/>
                </a:solidFill>
              </a:rPr>
              <a:t>Eliminating non-responsive </a:t>
            </a:r>
            <a:r>
              <a:rPr lang="en-US" altLang="ja-JP" sz="1200" b="1" dirty="0" err="1">
                <a:solidFill>
                  <a:schemeClr val="bg1"/>
                </a:solidFill>
              </a:rPr>
              <a:t>areas,the</a:t>
            </a:r>
            <a:r>
              <a:rPr lang="en-US" altLang="ja-JP" sz="1200" b="1" dirty="0">
                <a:solidFill>
                  <a:schemeClr val="bg1"/>
                </a:solidFill>
              </a:rPr>
              <a:t> most powerful line sensor is complete.</a:t>
            </a:r>
          </a:p>
          <a:p>
            <a:r>
              <a:rPr lang="ja-JP" altLang="en-US" sz="1200" b="1" dirty="0">
                <a:solidFill>
                  <a:schemeClr val="bg1"/>
                </a:solidFill>
              </a:rPr>
              <a:t>反応しない場所をなくし、最強のラインセンサーが完成</a:t>
            </a:r>
            <a:endParaRPr lang="en-US" altLang="ja-JP" sz="1200" b="1" dirty="0">
              <a:solidFill>
                <a:schemeClr val="bg1"/>
              </a:solidFill>
            </a:endParaRPr>
          </a:p>
          <a:p>
            <a:endParaRPr lang="en-US" altLang="ja-JP" sz="1200" b="1" dirty="0">
              <a:solidFill>
                <a:schemeClr val="bg1"/>
              </a:solidFill>
            </a:endParaRPr>
          </a:p>
          <a:p>
            <a:r>
              <a:rPr lang="ja-JP" altLang="en-US" sz="1200" b="1">
                <a:solidFill>
                  <a:schemeClr val="bg1"/>
                </a:solidFill>
              </a:rPr>
              <a:t>（実際につけて見せる）</a:t>
            </a:r>
            <a:endParaRPr lang="ja-JP" altLang="en-US" sz="1200" b="1" dirty="0">
              <a:solidFill>
                <a:schemeClr val="bg1"/>
              </a:solidFill>
            </a:endParaRPr>
          </a:p>
          <a:p>
            <a:endParaRPr lang="en-US" altLang="ja-JP" sz="1200" b="1" dirty="0">
              <a:solidFill>
                <a:schemeClr val="bg1"/>
              </a:solidFill>
            </a:endParaRPr>
          </a:p>
          <a:p>
            <a:endParaRPr kumimoji="1" lang="ja-JP" altLang="en-US" dirty="0"/>
          </a:p>
        </p:txBody>
      </p:sp>
      <p:sp>
        <p:nvSpPr>
          <p:cNvPr id="4" name="スライド番号プレースホルダー 3">
            <a:extLst>
              <a:ext uri="{FF2B5EF4-FFF2-40B4-BE49-F238E27FC236}">
                <a16:creationId xmlns:a16="http://schemas.microsoft.com/office/drawing/2014/main" id="{5B2BEC32-796F-D9A3-A73A-2292B3BF88F8}"/>
              </a:ext>
            </a:extLst>
          </p:cNvPr>
          <p:cNvSpPr>
            <a:spLocks noGrp="1"/>
          </p:cNvSpPr>
          <p:nvPr>
            <p:ph type="sldNum" sz="quarter" idx="5"/>
          </p:nvPr>
        </p:nvSpPr>
        <p:spPr/>
        <p:txBody>
          <a:bodyPr/>
          <a:lstStyle/>
          <a:p>
            <a:fld id="{41FB6AC6-EDB6-4476-8EDE-E87ED56EF305}" type="slidenum">
              <a:rPr kumimoji="1" lang="ja-JP" altLang="en-US" smtClean="0"/>
              <a:t>13</a:t>
            </a:fld>
            <a:endParaRPr kumimoji="1" lang="ja-JP" altLang="en-US"/>
          </a:p>
        </p:txBody>
      </p:sp>
    </p:spTree>
    <p:extLst>
      <p:ext uri="{BB962C8B-B14F-4D97-AF65-F5344CB8AC3E}">
        <p14:creationId xmlns:p14="http://schemas.microsoft.com/office/powerpoint/2010/main" val="1535059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E2D936-4FAC-F554-BF57-16D79FFE7F1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DC692765-11FD-7C05-6720-EB036FD3BBD6}"/>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F8D5D5D5-8D51-2B33-0B16-05666CAE17A8}"/>
              </a:ext>
            </a:extLst>
          </p:cNvPr>
          <p:cNvSpPr>
            <a:spLocks noGrp="1"/>
          </p:cNvSpPr>
          <p:nvPr>
            <p:ph type="body" idx="1"/>
          </p:nvPr>
        </p:nvSpPr>
        <p:spPr/>
        <p:txBody>
          <a:bodyPr/>
          <a:lstStyle/>
          <a:p>
            <a:endParaRPr lang="en-US" altLang="ja-JP" sz="1200" b="1" dirty="0">
              <a:solidFill>
                <a:schemeClr val="bg1"/>
              </a:solidFill>
            </a:endParaRPr>
          </a:p>
          <a:p>
            <a:r>
              <a:rPr lang="ja-JP" altLang="en-US" sz="1200" b="1" dirty="0">
                <a:solidFill>
                  <a:schemeClr val="bg1"/>
                </a:solidFill>
              </a:rPr>
              <a:t>アタッカーとゴールキーパー両方の役割を担うことができない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solidFill>
                  <a:schemeClr val="bg1"/>
                </a:solidFill>
              </a:rPr>
              <a:t>Unable to play both the attacker and goalkeeper roles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b="1" dirty="0">
              <a:solidFill>
                <a:schemeClr val="bg1"/>
              </a:solidFill>
            </a:endParaRPr>
          </a:p>
          <a:p>
            <a:endParaRPr lang="en-US" altLang="ja-JP" sz="1200" b="1" dirty="0">
              <a:solidFill>
                <a:schemeClr val="bg1"/>
              </a:solidFill>
            </a:endParaRPr>
          </a:p>
          <a:p>
            <a:endParaRPr lang="en-US" altLang="ja-JP" sz="1200" b="1" dirty="0">
              <a:solidFill>
                <a:schemeClr val="bg1"/>
              </a:solidFill>
            </a:endParaRPr>
          </a:p>
          <a:p>
            <a:endParaRPr kumimoji="1" lang="ja-JP" altLang="en-US" dirty="0"/>
          </a:p>
        </p:txBody>
      </p:sp>
      <p:sp>
        <p:nvSpPr>
          <p:cNvPr id="4" name="スライド番号プレースホルダー 3">
            <a:extLst>
              <a:ext uri="{FF2B5EF4-FFF2-40B4-BE49-F238E27FC236}">
                <a16:creationId xmlns:a16="http://schemas.microsoft.com/office/drawing/2014/main" id="{5041E1DB-6923-A024-58FA-F75A119D84E1}"/>
              </a:ext>
            </a:extLst>
          </p:cNvPr>
          <p:cNvSpPr>
            <a:spLocks noGrp="1"/>
          </p:cNvSpPr>
          <p:nvPr>
            <p:ph type="sldNum" sz="quarter" idx="5"/>
          </p:nvPr>
        </p:nvSpPr>
        <p:spPr/>
        <p:txBody>
          <a:bodyPr/>
          <a:lstStyle/>
          <a:p>
            <a:fld id="{41FB6AC6-EDB6-4476-8EDE-E87ED56EF305}" type="slidenum">
              <a:rPr kumimoji="1" lang="ja-JP" altLang="en-US" smtClean="0"/>
              <a:t>15</a:t>
            </a:fld>
            <a:endParaRPr kumimoji="1" lang="ja-JP" altLang="en-US"/>
          </a:p>
        </p:txBody>
      </p:sp>
    </p:spTree>
    <p:extLst>
      <p:ext uri="{BB962C8B-B14F-4D97-AF65-F5344CB8AC3E}">
        <p14:creationId xmlns:p14="http://schemas.microsoft.com/office/powerpoint/2010/main" val="26633518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124901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570125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685779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3270392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333689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3374539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9"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1"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730806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651413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406019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669629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1937287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200210162"/>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5628C795-F8FA-79EB-D7DE-F72A54C8117A}"/>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80B3872C-21E6-FF47-F43C-513B65EA44DB}"/>
              </a:ext>
            </a:extLst>
          </p:cNvPr>
          <p:cNvSpPr txBox="1"/>
          <p:nvPr/>
        </p:nvSpPr>
        <p:spPr>
          <a:xfrm>
            <a:off x="-123690" y="499659"/>
            <a:ext cx="6372410" cy="1323439"/>
          </a:xfrm>
          <a:prstGeom prst="rect">
            <a:avLst/>
          </a:prstGeom>
          <a:noFill/>
        </p:spPr>
        <p:txBody>
          <a:bodyPr wrap="square" rtlCol="0">
            <a:spAutoFit/>
          </a:bodyPr>
          <a:lstStyle/>
          <a:p>
            <a:pPr algn="ctr"/>
            <a:r>
              <a:rPr kumimoji="1" lang="en-US" altLang="ja-JP" sz="8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Munako  Aegis</a:t>
            </a:r>
          </a:p>
        </p:txBody>
      </p:sp>
      <p:sp>
        <p:nvSpPr>
          <p:cNvPr id="14" name="テキスト ボックス 13">
            <a:extLst>
              <a:ext uri="{FF2B5EF4-FFF2-40B4-BE49-F238E27FC236}">
                <a16:creationId xmlns:a16="http://schemas.microsoft.com/office/drawing/2014/main" id="{2DBA0F59-5F77-93AA-22CB-691FB22A0B8F}"/>
              </a:ext>
            </a:extLst>
          </p:cNvPr>
          <p:cNvSpPr txBox="1"/>
          <p:nvPr/>
        </p:nvSpPr>
        <p:spPr>
          <a:xfrm>
            <a:off x="0" y="2040813"/>
            <a:ext cx="6125030" cy="1200329"/>
          </a:xfrm>
          <a:prstGeom prst="rect">
            <a:avLst/>
          </a:prstGeom>
          <a:noFill/>
        </p:spPr>
        <p:txBody>
          <a:bodyPr wrap="square" rtlCol="0">
            <a:spAutoFit/>
          </a:bodyPr>
          <a:lstStyle/>
          <a:p>
            <a:r>
              <a:rPr kumimoji="1" lang="en-US" altLang="ja-JP" sz="36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Region : JAPAN</a:t>
            </a:r>
          </a:p>
          <a:p>
            <a:r>
              <a:rPr kumimoji="1" lang="en-US" altLang="ja-JP" sz="36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League : Soccer Light Weight</a:t>
            </a:r>
            <a:endParaRPr kumimoji="1" lang="en-US" altLang="ja-JP" sz="24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pic>
        <p:nvPicPr>
          <p:cNvPr id="15" name="図 14" descr="屋内, 座る, 暗い, テーブル が含まれている画像&#10;&#10;AI によって生成されたコンテンツは間違っている可能性があります。">
            <a:extLst>
              <a:ext uri="{FF2B5EF4-FFF2-40B4-BE49-F238E27FC236}">
                <a16:creationId xmlns:a16="http://schemas.microsoft.com/office/drawing/2014/main" id="{5BB41523-97FD-081D-9C27-845BBCC1E946}"/>
              </a:ext>
            </a:extLst>
          </p:cNvPr>
          <p:cNvPicPr>
            <a:picLocks noChangeAspect="1"/>
          </p:cNvPicPr>
          <p:nvPr/>
        </p:nvPicPr>
        <p:blipFill>
          <a:blip r:embed="rId2">
            <a:clrChange>
              <a:clrFrom>
                <a:srgbClr val="0A0A0A"/>
              </a:clrFrom>
              <a:clrTo>
                <a:srgbClr val="0A0A0A">
                  <a:alpha val="0"/>
                </a:srgbClr>
              </a:clrTo>
            </a:clrChange>
          </a:blip>
          <a:srcRect l="23780" t="7467" r="27898" b="6921"/>
          <a:stretch>
            <a:fillRect/>
          </a:stretch>
        </p:blipFill>
        <p:spPr>
          <a:xfrm>
            <a:off x="5618859" y="-217715"/>
            <a:ext cx="7224453" cy="7090229"/>
          </a:xfrm>
          <a:prstGeom prst="rect">
            <a:avLst/>
          </a:prstGeom>
        </p:spPr>
      </p:pic>
      <p:pic>
        <p:nvPicPr>
          <p:cNvPr id="17" name="Picture 2" descr="国旗・国歌」について - 内閣府">
            <a:extLst>
              <a:ext uri="{FF2B5EF4-FFF2-40B4-BE49-F238E27FC236}">
                <a16:creationId xmlns:a16="http://schemas.microsoft.com/office/drawing/2014/main" id="{651E8CAC-BB6A-2EB4-D4A5-9AC9BDBAAD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9306" y="696037"/>
            <a:ext cx="1690593" cy="112706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85E920DF-2632-5372-9CDA-281E5936BD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9193" y="4308289"/>
            <a:ext cx="7223416" cy="18536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61800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39FA2-9486-BC44-6BA1-C2B363BF2F93}"/>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725D1961-8AE6-3F55-FC63-B88610F2CC59}"/>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E92AD615-4BEA-D0D2-C895-555C6D63905A}"/>
              </a:ext>
            </a:extLst>
          </p:cNvPr>
          <p:cNvSpPr txBox="1"/>
          <p:nvPr/>
        </p:nvSpPr>
        <p:spPr>
          <a:xfrm>
            <a:off x="-22091" y="4743"/>
            <a:ext cx="10070965" cy="1015663"/>
          </a:xfrm>
          <a:prstGeom prst="rect">
            <a:avLst/>
          </a:prstGeom>
          <a:noFill/>
        </p:spPr>
        <p:txBody>
          <a:bodyPr wrap="square" rtlCol="0">
            <a:spAutoFit/>
          </a:bodyPr>
          <a:lstStyle/>
          <a:p>
            <a:r>
              <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Modifications1</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8" name="矢印: 下カーブ 17">
            <a:extLst>
              <a:ext uri="{FF2B5EF4-FFF2-40B4-BE49-F238E27FC236}">
                <a16:creationId xmlns:a16="http://schemas.microsoft.com/office/drawing/2014/main" id="{23221E0E-EFBA-F197-8962-8B64D6776335}"/>
              </a:ext>
            </a:extLst>
          </p:cNvPr>
          <p:cNvSpPr/>
          <p:nvPr/>
        </p:nvSpPr>
        <p:spPr>
          <a:xfrm rot="20704612">
            <a:off x="5802553" y="1019279"/>
            <a:ext cx="3454638" cy="1441877"/>
          </a:xfrm>
          <a:prstGeom prst="curvedDown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3" name="Robot for 2024 Japan Open">
            <a:extLst>
              <a:ext uri="{FF2B5EF4-FFF2-40B4-BE49-F238E27FC236}">
                <a16:creationId xmlns:a16="http://schemas.microsoft.com/office/drawing/2014/main" id="{CAEBB0D4-96C8-50CC-F24F-276F281E62A8}"/>
              </a:ext>
            </a:extLst>
          </p:cNvPr>
          <p:cNvSpPr txBox="1">
            <a:spLocks/>
          </p:cNvSpPr>
          <p:nvPr/>
        </p:nvSpPr>
        <p:spPr>
          <a:xfrm>
            <a:off x="772727" y="6187105"/>
            <a:ext cx="28448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sp>
        <p:nvSpPr>
          <p:cNvPr id="24" name="Robot for 2024 Japan Open">
            <a:extLst>
              <a:ext uri="{FF2B5EF4-FFF2-40B4-BE49-F238E27FC236}">
                <a16:creationId xmlns:a16="http://schemas.microsoft.com/office/drawing/2014/main" id="{B177247D-45FD-BECD-C456-BDB10AAF7593}"/>
              </a:ext>
            </a:extLst>
          </p:cNvPr>
          <p:cNvSpPr txBox="1">
            <a:spLocks/>
          </p:cNvSpPr>
          <p:nvPr/>
        </p:nvSpPr>
        <p:spPr>
          <a:xfrm>
            <a:off x="7810504" y="6187105"/>
            <a:ext cx="367676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sp>
        <p:nvSpPr>
          <p:cNvPr id="25" name="Robot for 2024 Japan Open">
            <a:extLst>
              <a:ext uri="{FF2B5EF4-FFF2-40B4-BE49-F238E27FC236}">
                <a16:creationId xmlns:a16="http://schemas.microsoft.com/office/drawing/2014/main" id="{13A65198-CF8E-393E-5FBF-53E3B02421E4}"/>
              </a:ext>
            </a:extLst>
          </p:cNvPr>
          <p:cNvSpPr txBox="1">
            <a:spLocks/>
          </p:cNvSpPr>
          <p:nvPr/>
        </p:nvSpPr>
        <p:spPr>
          <a:xfrm>
            <a:off x="3930130" y="3273380"/>
            <a:ext cx="390717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4800" b="1" dirty="0">
                <a:solidFill>
                  <a:schemeClr val="bg1"/>
                </a:solidFill>
              </a:rPr>
              <a:t>Same program</a:t>
            </a:r>
            <a:endParaRPr lang="nn-NO" sz="4800" b="1" dirty="0">
              <a:solidFill>
                <a:schemeClr val="bg1"/>
              </a:solidFill>
            </a:endParaRPr>
          </a:p>
        </p:txBody>
      </p:sp>
      <p:sp>
        <p:nvSpPr>
          <p:cNvPr id="26" name="矢印: 右 25">
            <a:extLst>
              <a:ext uri="{FF2B5EF4-FFF2-40B4-BE49-F238E27FC236}">
                <a16:creationId xmlns:a16="http://schemas.microsoft.com/office/drawing/2014/main" id="{2F944D02-3E69-E584-2CD8-51F798BA2922}"/>
              </a:ext>
            </a:extLst>
          </p:cNvPr>
          <p:cNvSpPr/>
          <p:nvPr/>
        </p:nvSpPr>
        <p:spPr>
          <a:xfrm>
            <a:off x="4693305" y="3933448"/>
            <a:ext cx="2604655" cy="935508"/>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7" name="矢印: 右 26">
            <a:extLst>
              <a:ext uri="{FF2B5EF4-FFF2-40B4-BE49-F238E27FC236}">
                <a16:creationId xmlns:a16="http://schemas.microsoft.com/office/drawing/2014/main" id="{69789B56-3C12-110C-A8AF-40F66C12801A}"/>
              </a:ext>
            </a:extLst>
          </p:cNvPr>
          <p:cNvSpPr/>
          <p:nvPr/>
        </p:nvSpPr>
        <p:spPr>
          <a:xfrm rot="10800000">
            <a:off x="4501512" y="4868956"/>
            <a:ext cx="2604655" cy="935508"/>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Robot for 2024 Japan Open">
            <a:extLst>
              <a:ext uri="{FF2B5EF4-FFF2-40B4-BE49-F238E27FC236}">
                <a16:creationId xmlns:a16="http://schemas.microsoft.com/office/drawing/2014/main" id="{BEFBAF61-A287-D302-3F12-69BE4AAA339C}"/>
              </a:ext>
            </a:extLst>
          </p:cNvPr>
          <p:cNvSpPr txBox="1">
            <a:spLocks/>
          </p:cNvSpPr>
          <p:nvPr/>
        </p:nvSpPr>
        <p:spPr>
          <a:xfrm>
            <a:off x="4989050" y="5889910"/>
            <a:ext cx="22139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4800" b="1" dirty="0">
                <a:solidFill>
                  <a:schemeClr val="bg1"/>
                </a:solidFill>
              </a:rPr>
              <a:t>Change</a:t>
            </a:r>
            <a:endParaRPr lang="nn-NO" sz="4800" b="1" dirty="0">
              <a:solidFill>
                <a:schemeClr val="bg1"/>
              </a:solidFill>
            </a:endParaRPr>
          </a:p>
        </p:txBody>
      </p:sp>
      <p:pic>
        <p:nvPicPr>
          <p:cNvPr id="3" name="図 2">
            <a:extLst>
              <a:ext uri="{FF2B5EF4-FFF2-40B4-BE49-F238E27FC236}">
                <a16:creationId xmlns:a16="http://schemas.microsoft.com/office/drawing/2014/main" id="{225985B5-884B-4177-A1CE-6349703C2C96}"/>
              </a:ext>
            </a:extLst>
          </p:cNvPr>
          <p:cNvPicPr>
            <a:picLocks noChangeAspect="1"/>
          </p:cNvPicPr>
          <p:nvPr/>
        </p:nvPicPr>
        <p:blipFill>
          <a:blip r:embed="rId3">
            <a:extLst>
              <a:ext uri="{28A0092B-C50C-407E-A947-70E740481C1C}">
                <a14:useLocalDpi xmlns:a14="http://schemas.microsoft.com/office/drawing/2010/main" val="0"/>
              </a:ext>
            </a:extLst>
          </a:blip>
          <a:srcRect l="20655" r="28105"/>
          <a:stretch>
            <a:fillRect/>
          </a:stretch>
        </p:blipFill>
        <p:spPr>
          <a:xfrm flipH="1">
            <a:off x="336370" y="1343126"/>
            <a:ext cx="3551825" cy="4591227"/>
          </a:xfrm>
          <a:prstGeom prst="rect">
            <a:avLst/>
          </a:prstGeom>
          <a:ln w="12700">
            <a:solidFill>
              <a:schemeClr val="bg1"/>
            </a:solidFill>
          </a:ln>
        </p:spPr>
      </p:pic>
      <p:sp>
        <p:nvSpPr>
          <p:cNvPr id="17" name="矢印: 下カーブ 16">
            <a:extLst>
              <a:ext uri="{FF2B5EF4-FFF2-40B4-BE49-F238E27FC236}">
                <a16:creationId xmlns:a16="http://schemas.microsoft.com/office/drawing/2014/main" id="{CCFA2AF5-75CC-3A15-8C64-1350D9A91E85}"/>
              </a:ext>
            </a:extLst>
          </p:cNvPr>
          <p:cNvSpPr/>
          <p:nvPr/>
        </p:nvSpPr>
        <p:spPr>
          <a:xfrm rot="1055092" flipH="1">
            <a:off x="3092211" y="1100803"/>
            <a:ext cx="2918317" cy="1441877"/>
          </a:xfrm>
          <a:prstGeom prst="curvedDown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938524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ppt_w</p:attrName>
                                        </p:attrNameLst>
                                      </p:cBhvr>
                                      <p:tavLst>
                                        <p:tav tm="0">
                                          <p:val>
                                            <p:fltVal val="0"/>
                                          </p:val>
                                        </p:tav>
                                        <p:tav tm="100000">
                                          <p:val>
                                            <p:strVal val="#ppt_w"/>
                                          </p:val>
                                        </p:tav>
                                      </p:tavLst>
                                    </p:anim>
                                    <p:anim calcmode="lin" valueType="num">
                                      <p:cBhvr>
                                        <p:cTn id="15" dur="500" fill="hold"/>
                                        <p:tgtEl>
                                          <p:spTgt spid="18"/>
                                        </p:tgtEl>
                                        <p:attrNameLst>
                                          <p:attrName>ppt_h</p:attrName>
                                        </p:attrNameLst>
                                      </p:cBhvr>
                                      <p:tavLst>
                                        <p:tav tm="0">
                                          <p:val>
                                            <p:fltVal val="0"/>
                                          </p:val>
                                        </p:tav>
                                        <p:tav tm="100000">
                                          <p:val>
                                            <p:strVal val="#ppt_h"/>
                                          </p:val>
                                        </p:tav>
                                      </p:tavLst>
                                    </p:anim>
                                    <p:animEffect transition="in" filter="fade">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25"/>
                                        </p:tgtEl>
                                        <p:attrNameLst>
                                          <p:attrName>style.visibility</p:attrName>
                                        </p:attrNameLst>
                                      </p:cBhvr>
                                      <p:to>
                                        <p:strVal val="visible"/>
                                      </p:to>
                                    </p:set>
                                    <p:anim calcmode="lin" valueType="num">
                                      <p:cBhvr>
                                        <p:cTn id="21" dur="500" fill="hold"/>
                                        <p:tgtEl>
                                          <p:spTgt spid="25"/>
                                        </p:tgtEl>
                                        <p:attrNameLst>
                                          <p:attrName>ppt_w</p:attrName>
                                        </p:attrNameLst>
                                      </p:cBhvr>
                                      <p:tavLst>
                                        <p:tav tm="0">
                                          <p:val>
                                            <p:fltVal val="0"/>
                                          </p:val>
                                        </p:tav>
                                        <p:tav tm="100000">
                                          <p:val>
                                            <p:strVal val="#ppt_w"/>
                                          </p:val>
                                        </p:tav>
                                      </p:tavLst>
                                    </p:anim>
                                    <p:anim calcmode="lin" valueType="num">
                                      <p:cBhvr>
                                        <p:cTn id="22" dur="500" fill="hold"/>
                                        <p:tgtEl>
                                          <p:spTgt spid="25"/>
                                        </p:tgtEl>
                                        <p:attrNameLst>
                                          <p:attrName>ppt_h</p:attrName>
                                        </p:attrNameLst>
                                      </p:cBhvr>
                                      <p:tavLst>
                                        <p:tav tm="0">
                                          <p:val>
                                            <p:fltVal val="0"/>
                                          </p:val>
                                        </p:tav>
                                        <p:tav tm="100000">
                                          <p:val>
                                            <p:strVal val="#ppt_h"/>
                                          </p:val>
                                        </p:tav>
                                      </p:tavLst>
                                    </p:anim>
                                    <p:animEffect transition="in" filter="fade">
                                      <p:cBhvr>
                                        <p:cTn id="23" dur="500"/>
                                        <p:tgtEl>
                                          <p:spTgt spid="25"/>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grpId="0" nodeType="clickEffect">
                                  <p:stCondLst>
                                    <p:cond delay="0"/>
                                  </p:stCondLst>
                                  <p:childTnLst>
                                    <p:set>
                                      <p:cBhvr>
                                        <p:cTn id="27" dur="1" fill="hold">
                                          <p:stCondLst>
                                            <p:cond delay="0"/>
                                          </p:stCondLst>
                                        </p:cTn>
                                        <p:tgtEl>
                                          <p:spTgt spid="26"/>
                                        </p:tgtEl>
                                        <p:attrNameLst>
                                          <p:attrName>style.visibility</p:attrName>
                                        </p:attrNameLst>
                                      </p:cBhvr>
                                      <p:to>
                                        <p:strVal val="visible"/>
                                      </p:to>
                                    </p:set>
                                    <p:anim calcmode="lin" valueType="num">
                                      <p:cBhvr additive="base">
                                        <p:cTn id="28" dur="500" fill="hold"/>
                                        <p:tgtEl>
                                          <p:spTgt spid="26"/>
                                        </p:tgtEl>
                                        <p:attrNameLst>
                                          <p:attrName>ppt_x</p:attrName>
                                        </p:attrNameLst>
                                      </p:cBhvr>
                                      <p:tavLst>
                                        <p:tav tm="0">
                                          <p:val>
                                            <p:strVal val="0-#ppt_w/2"/>
                                          </p:val>
                                        </p:tav>
                                        <p:tav tm="100000">
                                          <p:val>
                                            <p:strVal val="#ppt_x"/>
                                          </p:val>
                                        </p:tav>
                                      </p:tavLst>
                                    </p:anim>
                                    <p:anim calcmode="lin" valueType="num">
                                      <p:cBhvr additive="base">
                                        <p:cTn id="29" dur="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grpId="0" nodeType="clickEffect">
                                  <p:stCondLst>
                                    <p:cond delay="0"/>
                                  </p:stCondLst>
                                  <p:childTnLst>
                                    <p:set>
                                      <p:cBhvr>
                                        <p:cTn id="33" dur="1" fill="hold">
                                          <p:stCondLst>
                                            <p:cond delay="0"/>
                                          </p:stCondLst>
                                        </p:cTn>
                                        <p:tgtEl>
                                          <p:spTgt spid="27"/>
                                        </p:tgtEl>
                                        <p:attrNameLst>
                                          <p:attrName>style.visibility</p:attrName>
                                        </p:attrNameLst>
                                      </p:cBhvr>
                                      <p:to>
                                        <p:strVal val="visible"/>
                                      </p:to>
                                    </p:set>
                                    <p:anim calcmode="lin" valueType="num">
                                      <p:cBhvr additive="base">
                                        <p:cTn id="34" dur="500" fill="hold"/>
                                        <p:tgtEl>
                                          <p:spTgt spid="27"/>
                                        </p:tgtEl>
                                        <p:attrNameLst>
                                          <p:attrName>ppt_x</p:attrName>
                                        </p:attrNameLst>
                                      </p:cBhvr>
                                      <p:tavLst>
                                        <p:tav tm="0">
                                          <p:val>
                                            <p:strVal val="1+#ppt_w/2"/>
                                          </p:val>
                                        </p:tav>
                                        <p:tav tm="100000">
                                          <p:val>
                                            <p:strVal val="#ppt_x"/>
                                          </p:val>
                                        </p:tav>
                                      </p:tavLst>
                                    </p:anim>
                                    <p:anim calcmode="lin" valueType="num">
                                      <p:cBhvr additive="base">
                                        <p:cTn id="35" dur="50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grpId="0" nodeType="clickEffect">
                                  <p:stCondLst>
                                    <p:cond delay="0"/>
                                  </p:stCondLst>
                                  <p:childTnLst>
                                    <p:set>
                                      <p:cBhvr>
                                        <p:cTn id="39" dur="1" fill="hold">
                                          <p:stCondLst>
                                            <p:cond delay="0"/>
                                          </p:stCondLst>
                                        </p:cTn>
                                        <p:tgtEl>
                                          <p:spTgt spid="28"/>
                                        </p:tgtEl>
                                        <p:attrNameLst>
                                          <p:attrName>style.visibility</p:attrName>
                                        </p:attrNameLst>
                                      </p:cBhvr>
                                      <p:to>
                                        <p:strVal val="visible"/>
                                      </p:to>
                                    </p:set>
                                    <p:anim calcmode="lin" valueType="num">
                                      <p:cBhvr>
                                        <p:cTn id="40" dur="500" fill="hold"/>
                                        <p:tgtEl>
                                          <p:spTgt spid="28"/>
                                        </p:tgtEl>
                                        <p:attrNameLst>
                                          <p:attrName>ppt_w</p:attrName>
                                        </p:attrNameLst>
                                      </p:cBhvr>
                                      <p:tavLst>
                                        <p:tav tm="0">
                                          <p:val>
                                            <p:fltVal val="0"/>
                                          </p:val>
                                        </p:tav>
                                        <p:tav tm="100000">
                                          <p:val>
                                            <p:strVal val="#ppt_w"/>
                                          </p:val>
                                        </p:tav>
                                      </p:tavLst>
                                    </p:anim>
                                    <p:anim calcmode="lin" valueType="num">
                                      <p:cBhvr>
                                        <p:cTn id="41" dur="500" fill="hold"/>
                                        <p:tgtEl>
                                          <p:spTgt spid="28"/>
                                        </p:tgtEl>
                                        <p:attrNameLst>
                                          <p:attrName>ppt_h</p:attrName>
                                        </p:attrNameLst>
                                      </p:cBhvr>
                                      <p:tavLst>
                                        <p:tav tm="0">
                                          <p:val>
                                            <p:fltVal val="0"/>
                                          </p:val>
                                        </p:tav>
                                        <p:tav tm="100000">
                                          <p:val>
                                            <p:strVal val="#ppt_h"/>
                                          </p:val>
                                        </p:tav>
                                      </p:tavLst>
                                    </p:anim>
                                    <p:animEffect transition="in" filter="fade">
                                      <p:cBhvr>
                                        <p:cTn id="4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5" grpId="0"/>
      <p:bldP spid="26" grpId="0" animBg="1"/>
      <p:bldP spid="27" grpId="0" animBg="1"/>
      <p:bldP spid="28" grpId="0"/>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1EF148-B44B-A727-5130-2E92432F0704}"/>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3B57B5DF-53D0-59A8-A266-B5728433EA75}"/>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32999064-5E26-352C-0757-4012411C7CF3}"/>
              </a:ext>
            </a:extLst>
          </p:cNvPr>
          <p:cNvSpPr txBox="1"/>
          <p:nvPr/>
        </p:nvSpPr>
        <p:spPr>
          <a:xfrm>
            <a:off x="-22091" y="4743"/>
            <a:ext cx="10090015" cy="1015663"/>
          </a:xfrm>
          <a:prstGeom prst="rect">
            <a:avLst/>
          </a:prstGeom>
          <a:noFill/>
        </p:spPr>
        <p:txBody>
          <a:bodyPr wrap="square" rtlCol="0">
            <a:spAutoFit/>
          </a:bodyPr>
          <a:lstStyle/>
          <a:p>
            <a:r>
              <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Modifications2</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7" name="矢印: 右 6">
            <a:extLst>
              <a:ext uri="{FF2B5EF4-FFF2-40B4-BE49-F238E27FC236}">
                <a16:creationId xmlns:a16="http://schemas.microsoft.com/office/drawing/2014/main" id="{D14E7DB8-EE09-2905-99DC-C949CAFBB118}"/>
              </a:ext>
            </a:extLst>
          </p:cNvPr>
          <p:cNvSpPr/>
          <p:nvPr/>
        </p:nvSpPr>
        <p:spPr>
          <a:xfrm>
            <a:off x="4793670" y="2750963"/>
            <a:ext cx="2604655" cy="935508"/>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 name="矢印: 右 9">
            <a:extLst>
              <a:ext uri="{FF2B5EF4-FFF2-40B4-BE49-F238E27FC236}">
                <a16:creationId xmlns:a16="http://schemas.microsoft.com/office/drawing/2014/main" id="{0023C234-344F-0F05-BE51-3462E7FE0CEE}"/>
              </a:ext>
            </a:extLst>
          </p:cNvPr>
          <p:cNvSpPr/>
          <p:nvPr/>
        </p:nvSpPr>
        <p:spPr>
          <a:xfrm rot="10800000">
            <a:off x="4647721" y="3922857"/>
            <a:ext cx="2604655" cy="876075"/>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Robot for 2024 Japan Open">
            <a:extLst>
              <a:ext uri="{FF2B5EF4-FFF2-40B4-BE49-F238E27FC236}">
                <a16:creationId xmlns:a16="http://schemas.microsoft.com/office/drawing/2014/main" id="{7ABC2EAF-912A-9F41-F6D6-818B351F2D09}"/>
              </a:ext>
            </a:extLst>
          </p:cNvPr>
          <p:cNvSpPr txBox="1">
            <a:spLocks/>
          </p:cNvSpPr>
          <p:nvPr/>
        </p:nvSpPr>
        <p:spPr>
          <a:xfrm>
            <a:off x="8051627" y="6107857"/>
            <a:ext cx="367676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sp>
        <p:nvSpPr>
          <p:cNvPr id="19" name="Robot for 2024 Japan Open">
            <a:extLst>
              <a:ext uri="{FF2B5EF4-FFF2-40B4-BE49-F238E27FC236}">
                <a16:creationId xmlns:a16="http://schemas.microsoft.com/office/drawing/2014/main" id="{2F02C99F-C938-516F-F138-754C4E8B8B3E}"/>
              </a:ext>
            </a:extLst>
          </p:cNvPr>
          <p:cNvSpPr txBox="1">
            <a:spLocks/>
          </p:cNvSpPr>
          <p:nvPr/>
        </p:nvSpPr>
        <p:spPr>
          <a:xfrm>
            <a:off x="4174935" y="5018175"/>
            <a:ext cx="4264374"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4400" b="1" dirty="0">
                <a:solidFill>
                  <a:schemeClr val="bg1"/>
                </a:solidFill>
              </a:rPr>
              <a:t>Commonization</a:t>
            </a:r>
            <a:endParaRPr lang="nn-NO" sz="4400" b="1" dirty="0">
              <a:solidFill>
                <a:schemeClr val="bg1"/>
              </a:solidFill>
            </a:endParaRPr>
          </a:p>
        </p:txBody>
      </p:sp>
      <p:pic>
        <p:nvPicPr>
          <p:cNvPr id="2" name="図 1">
            <a:extLst>
              <a:ext uri="{FF2B5EF4-FFF2-40B4-BE49-F238E27FC236}">
                <a16:creationId xmlns:a16="http://schemas.microsoft.com/office/drawing/2014/main" id="{4436ECB6-9001-9A4C-884F-D7BB9AFF88E0}"/>
              </a:ext>
            </a:extLst>
          </p:cNvPr>
          <p:cNvPicPr>
            <a:picLocks noChangeAspect="1"/>
          </p:cNvPicPr>
          <p:nvPr/>
        </p:nvPicPr>
        <p:blipFill>
          <a:blip r:embed="rId3">
            <a:extLst>
              <a:ext uri="{28A0092B-C50C-407E-A947-70E740481C1C}">
                <a14:useLocalDpi xmlns:a14="http://schemas.microsoft.com/office/drawing/2010/main" val="0"/>
              </a:ext>
            </a:extLst>
          </a:blip>
          <a:srcRect l="20655" r="28105"/>
          <a:stretch>
            <a:fillRect/>
          </a:stretch>
        </p:blipFill>
        <p:spPr>
          <a:xfrm flipH="1">
            <a:off x="336370" y="1343126"/>
            <a:ext cx="3551825" cy="4591227"/>
          </a:xfrm>
          <a:prstGeom prst="rect">
            <a:avLst/>
          </a:prstGeom>
          <a:ln w="12700">
            <a:solidFill>
              <a:schemeClr val="bg1"/>
            </a:solidFill>
          </a:ln>
        </p:spPr>
      </p:pic>
      <p:sp>
        <p:nvSpPr>
          <p:cNvPr id="3" name="Robot for 2024 Japan Open">
            <a:extLst>
              <a:ext uri="{FF2B5EF4-FFF2-40B4-BE49-F238E27FC236}">
                <a16:creationId xmlns:a16="http://schemas.microsoft.com/office/drawing/2014/main" id="{F9E8DA2A-D349-8EC3-8CBF-F8EDEB54DEAD}"/>
              </a:ext>
            </a:extLst>
          </p:cNvPr>
          <p:cNvSpPr txBox="1">
            <a:spLocks/>
          </p:cNvSpPr>
          <p:nvPr/>
        </p:nvSpPr>
        <p:spPr>
          <a:xfrm>
            <a:off x="772727" y="6187105"/>
            <a:ext cx="28448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spTree>
    <p:extLst>
      <p:ext uri="{BB962C8B-B14F-4D97-AF65-F5344CB8AC3E}">
        <p14:creationId xmlns:p14="http://schemas.microsoft.com/office/powerpoint/2010/main" val="4038081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1+#ppt_w/2"/>
                                          </p:val>
                                        </p:tav>
                                        <p:tav tm="100000">
                                          <p:val>
                                            <p:strVal val="#ppt_x"/>
                                          </p:val>
                                        </p:tav>
                                      </p:tavLst>
                                    </p:anim>
                                    <p:anim calcmode="lin" valueType="num">
                                      <p:cBhvr additive="base">
                                        <p:cTn id="14"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p:cTn id="19" dur="500" fill="hold"/>
                                        <p:tgtEl>
                                          <p:spTgt spid="19"/>
                                        </p:tgtEl>
                                        <p:attrNameLst>
                                          <p:attrName>ppt_w</p:attrName>
                                        </p:attrNameLst>
                                      </p:cBhvr>
                                      <p:tavLst>
                                        <p:tav tm="0">
                                          <p:val>
                                            <p:fltVal val="0"/>
                                          </p:val>
                                        </p:tav>
                                        <p:tav tm="100000">
                                          <p:val>
                                            <p:strVal val="#ppt_w"/>
                                          </p:val>
                                        </p:tav>
                                      </p:tavLst>
                                    </p:anim>
                                    <p:anim calcmode="lin" valueType="num">
                                      <p:cBhvr>
                                        <p:cTn id="20" dur="500" fill="hold"/>
                                        <p:tgtEl>
                                          <p:spTgt spid="19"/>
                                        </p:tgtEl>
                                        <p:attrNameLst>
                                          <p:attrName>ppt_h</p:attrName>
                                        </p:attrNameLst>
                                      </p:cBhvr>
                                      <p:tavLst>
                                        <p:tav tm="0">
                                          <p:val>
                                            <p:fltVal val="0"/>
                                          </p:val>
                                        </p:tav>
                                        <p:tav tm="100000">
                                          <p:val>
                                            <p:strVal val="#ppt_h"/>
                                          </p:val>
                                        </p:tav>
                                      </p:tavLst>
                                    </p:anim>
                                    <p:animEffect transition="in" filter="fade">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FF59E-43A6-B42E-A056-56EF8487642A}"/>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450A2715-84A7-AB0D-5466-E590410F3DE2}"/>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テキスト ボックス 1">
            <a:extLst>
              <a:ext uri="{FF2B5EF4-FFF2-40B4-BE49-F238E27FC236}">
                <a16:creationId xmlns:a16="http://schemas.microsoft.com/office/drawing/2014/main" id="{4A4077AF-23CB-F487-2C86-12E909D29D26}"/>
              </a:ext>
            </a:extLst>
          </p:cNvPr>
          <p:cNvSpPr txBox="1"/>
          <p:nvPr/>
        </p:nvSpPr>
        <p:spPr>
          <a:xfrm>
            <a:off x="-22091" y="4743"/>
            <a:ext cx="11728316" cy="1015663"/>
          </a:xfrm>
          <a:prstGeom prst="rect">
            <a:avLst/>
          </a:prstGeom>
          <a:noFill/>
        </p:spPr>
        <p:txBody>
          <a:bodyPr wrap="square" rtlCol="0">
            <a:spAutoFit/>
          </a:bodyPr>
          <a:lstStyle/>
          <a:p>
            <a:r>
              <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Modifications3</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pic>
        <p:nvPicPr>
          <p:cNvPr id="3" name="図 2">
            <a:extLst>
              <a:ext uri="{FF2B5EF4-FFF2-40B4-BE49-F238E27FC236}">
                <a16:creationId xmlns:a16="http://schemas.microsoft.com/office/drawing/2014/main" id="{9FEDDE57-C1A5-62C7-4F23-0E0AC10DE07E}"/>
              </a:ext>
            </a:extLst>
          </p:cNvPr>
          <p:cNvPicPr>
            <a:picLocks noChangeAspect="1"/>
          </p:cNvPicPr>
          <p:nvPr/>
        </p:nvPicPr>
        <p:blipFill>
          <a:blip r:embed="rId3"/>
          <a:srcRect l="15246" r="11885"/>
          <a:stretch>
            <a:fillRect/>
          </a:stretch>
        </p:blipFill>
        <p:spPr>
          <a:xfrm>
            <a:off x="8843103" y="1643987"/>
            <a:ext cx="2409826" cy="2480310"/>
          </a:xfrm>
          <a:prstGeom prst="rect">
            <a:avLst/>
          </a:prstGeom>
        </p:spPr>
      </p:pic>
      <p:pic>
        <p:nvPicPr>
          <p:cNvPr id="14" name="図 13">
            <a:extLst>
              <a:ext uri="{FF2B5EF4-FFF2-40B4-BE49-F238E27FC236}">
                <a16:creationId xmlns:a16="http://schemas.microsoft.com/office/drawing/2014/main" id="{2AC5EE01-4B76-67FD-5F35-2A17D5BEC198}"/>
              </a:ext>
            </a:extLst>
          </p:cNvPr>
          <p:cNvPicPr>
            <a:picLocks noChangeAspect="1"/>
          </p:cNvPicPr>
          <p:nvPr/>
        </p:nvPicPr>
        <p:blipFill>
          <a:blip r:embed="rId4">
            <a:extLst>
              <a:ext uri="{28A0092B-C50C-407E-A947-70E740481C1C}">
                <a14:useLocalDpi xmlns:a14="http://schemas.microsoft.com/office/drawing/2010/main" val="0"/>
              </a:ext>
            </a:extLst>
          </a:blip>
          <a:srcRect l="8426" r="16945"/>
          <a:stretch>
            <a:fillRect/>
          </a:stretch>
        </p:blipFill>
        <p:spPr>
          <a:xfrm>
            <a:off x="3063294" y="1643987"/>
            <a:ext cx="2672497" cy="2387342"/>
          </a:xfrm>
          <a:prstGeom prst="rect">
            <a:avLst/>
          </a:prstGeom>
        </p:spPr>
      </p:pic>
      <p:sp>
        <p:nvSpPr>
          <p:cNvPr id="15" name="Robot for 2024 Japan Open">
            <a:extLst>
              <a:ext uri="{FF2B5EF4-FFF2-40B4-BE49-F238E27FC236}">
                <a16:creationId xmlns:a16="http://schemas.microsoft.com/office/drawing/2014/main" id="{AC4FD3A5-BC54-6DF9-0308-30E368303AA7}"/>
              </a:ext>
            </a:extLst>
          </p:cNvPr>
          <p:cNvSpPr txBox="1">
            <a:spLocks/>
          </p:cNvSpPr>
          <p:nvPr/>
        </p:nvSpPr>
        <p:spPr>
          <a:xfrm>
            <a:off x="1066690" y="4601806"/>
            <a:ext cx="28448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sp>
        <p:nvSpPr>
          <p:cNvPr id="16" name="Robot for 2024 Japan Open">
            <a:extLst>
              <a:ext uri="{FF2B5EF4-FFF2-40B4-BE49-F238E27FC236}">
                <a16:creationId xmlns:a16="http://schemas.microsoft.com/office/drawing/2014/main" id="{EA310BDD-1327-9099-CFBA-AF867BFC72F3}"/>
              </a:ext>
            </a:extLst>
          </p:cNvPr>
          <p:cNvSpPr txBox="1">
            <a:spLocks/>
          </p:cNvSpPr>
          <p:nvPr/>
        </p:nvSpPr>
        <p:spPr>
          <a:xfrm>
            <a:off x="7448550" y="4590975"/>
            <a:ext cx="367676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cxnSp>
        <p:nvCxnSpPr>
          <p:cNvPr id="20" name="直線コネクタ 19">
            <a:extLst>
              <a:ext uri="{FF2B5EF4-FFF2-40B4-BE49-F238E27FC236}">
                <a16:creationId xmlns:a16="http://schemas.microsoft.com/office/drawing/2014/main" id="{D934F6D9-1573-E7A2-5EE1-5308ABFF6362}"/>
              </a:ext>
            </a:extLst>
          </p:cNvPr>
          <p:cNvCxnSpPr/>
          <p:nvPr/>
        </p:nvCxnSpPr>
        <p:spPr>
          <a:xfrm>
            <a:off x="4059120" y="4970605"/>
            <a:ext cx="1688088" cy="1085850"/>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81F940D8-36DC-F157-81CA-7CB55FC0D220}"/>
              </a:ext>
            </a:extLst>
          </p:cNvPr>
          <p:cNvCxnSpPr>
            <a:cxnSpLocks/>
          </p:cNvCxnSpPr>
          <p:nvPr/>
        </p:nvCxnSpPr>
        <p:spPr>
          <a:xfrm flipV="1">
            <a:off x="5735791" y="4888170"/>
            <a:ext cx="1553656" cy="1155141"/>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4" name="矢印: 右 3">
            <a:extLst>
              <a:ext uri="{FF2B5EF4-FFF2-40B4-BE49-F238E27FC236}">
                <a16:creationId xmlns:a16="http://schemas.microsoft.com/office/drawing/2014/main" id="{4B098658-0AE5-87B2-9F6B-1AC7C5E634BE}"/>
              </a:ext>
            </a:extLst>
          </p:cNvPr>
          <p:cNvSpPr/>
          <p:nvPr/>
        </p:nvSpPr>
        <p:spPr>
          <a:xfrm rot="5400000">
            <a:off x="4939745" y="6224865"/>
            <a:ext cx="1592091" cy="1478702"/>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459BE31B-DCFD-97A3-933B-E0F7DA467C41}"/>
              </a:ext>
            </a:extLst>
          </p:cNvPr>
          <p:cNvPicPr>
            <a:picLocks noChangeAspect="1"/>
          </p:cNvPicPr>
          <p:nvPr/>
        </p:nvPicPr>
        <p:blipFill>
          <a:blip r:embed="rId5">
            <a:extLst>
              <a:ext uri="{28A0092B-C50C-407E-A947-70E740481C1C}">
                <a14:useLocalDpi xmlns:a14="http://schemas.microsoft.com/office/drawing/2010/main" val="0"/>
              </a:ext>
            </a:extLst>
          </a:blip>
          <a:srcRect r="52286"/>
          <a:stretch>
            <a:fillRect/>
          </a:stretch>
        </p:blipFill>
        <p:spPr>
          <a:xfrm>
            <a:off x="228023" y="984271"/>
            <a:ext cx="2607249" cy="3642839"/>
          </a:xfrm>
          <a:prstGeom prst="rect">
            <a:avLst/>
          </a:prstGeom>
          <a:ln>
            <a:solidFill>
              <a:schemeClr val="bg1"/>
            </a:solidFill>
          </a:ln>
        </p:spPr>
      </p:pic>
      <p:pic>
        <p:nvPicPr>
          <p:cNvPr id="7" name="図 6">
            <a:extLst>
              <a:ext uri="{FF2B5EF4-FFF2-40B4-BE49-F238E27FC236}">
                <a16:creationId xmlns:a16="http://schemas.microsoft.com/office/drawing/2014/main" id="{9CF37161-7413-E4C9-607D-818FF2F69C31}"/>
              </a:ext>
            </a:extLst>
          </p:cNvPr>
          <p:cNvPicPr>
            <a:picLocks noChangeAspect="1"/>
          </p:cNvPicPr>
          <p:nvPr/>
        </p:nvPicPr>
        <p:blipFill>
          <a:blip r:embed="rId6">
            <a:extLst>
              <a:ext uri="{28A0092B-C50C-407E-A947-70E740481C1C}">
                <a14:useLocalDpi xmlns:a14="http://schemas.microsoft.com/office/drawing/2010/main" val="0"/>
              </a:ext>
            </a:extLst>
          </a:blip>
          <a:srcRect l="47937" r="4126"/>
          <a:stretch>
            <a:fillRect/>
          </a:stretch>
        </p:blipFill>
        <p:spPr>
          <a:xfrm>
            <a:off x="6156771" y="1096406"/>
            <a:ext cx="2467926" cy="3432139"/>
          </a:xfrm>
          <a:prstGeom prst="rect">
            <a:avLst/>
          </a:prstGeom>
          <a:ln w="12700">
            <a:solidFill>
              <a:schemeClr val="bg1"/>
            </a:solidFill>
          </a:ln>
        </p:spPr>
      </p:pic>
    </p:spTree>
    <p:extLst>
      <p:ext uri="{BB962C8B-B14F-4D97-AF65-F5344CB8AC3E}">
        <p14:creationId xmlns:p14="http://schemas.microsoft.com/office/powerpoint/2010/main" val="426445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A235E0-544F-1068-1F55-F2F11CBE3591}"/>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51DEF26E-35AB-F5C5-9C9C-5C235B61EE49}"/>
              </a:ext>
            </a:extLst>
          </p:cNvPr>
          <p:cNvSpPr/>
          <p:nvPr/>
        </p:nvSpPr>
        <p:spPr>
          <a:xfrm>
            <a:off x="8092"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Robot for 2024 Eindhoven">
            <a:extLst>
              <a:ext uri="{FF2B5EF4-FFF2-40B4-BE49-F238E27FC236}">
                <a16:creationId xmlns:a16="http://schemas.microsoft.com/office/drawing/2014/main" id="{7112F42F-9B6B-9A26-FCCD-3A127DC64144}"/>
              </a:ext>
            </a:extLst>
          </p:cNvPr>
          <p:cNvSpPr txBox="1"/>
          <p:nvPr/>
        </p:nvSpPr>
        <p:spPr>
          <a:xfrm>
            <a:off x="521514" y="5762868"/>
            <a:ext cx="5030320"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lnSpcReduction="1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sz="3600" b="1" dirty="0">
                <a:solidFill>
                  <a:schemeClr val="bg1"/>
                </a:solidFill>
              </a:rPr>
              <a:t>Rob</a:t>
            </a:r>
            <a:r>
              <a:rPr lang="en-US" sz="3600" b="1" dirty="0">
                <a:solidFill>
                  <a:schemeClr val="bg1"/>
                </a:solidFill>
              </a:rPr>
              <a:t>o</a:t>
            </a:r>
            <a:r>
              <a:rPr sz="3600" b="1" dirty="0">
                <a:solidFill>
                  <a:schemeClr val="bg1"/>
                </a:solidFill>
              </a:rPr>
              <a:t>t for </a:t>
            </a:r>
            <a:r>
              <a:rPr lang="en-US" altLang="ja-JP" sz="3600" b="1" dirty="0">
                <a:solidFill>
                  <a:schemeClr val="bg1"/>
                </a:solidFill>
              </a:rPr>
              <a:t>2025</a:t>
            </a:r>
            <a:r>
              <a:rPr lang="en-US" altLang="ja-JP" sz="36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Salvador</a:t>
            </a:r>
            <a:endParaRPr sz="3600" b="1" dirty="0">
              <a:solidFill>
                <a:schemeClr val="bg1"/>
              </a:solidFill>
            </a:endParaRPr>
          </a:p>
        </p:txBody>
      </p:sp>
      <p:pic>
        <p:nvPicPr>
          <p:cNvPr id="5" name="図 4">
            <a:extLst>
              <a:ext uri="{FF2B5EF4-FFF2-40B4-BE49-F238E27FC236}">
                <a16:creationId xmlns:a16="http://schemas.microsoft.com/office/drawing/2014/main" id="{427E8483-B452-3FA0-F889-7FF3C9E7D3C5}"/>
              </a:ext>
            </a:extLst>
          </p:cNvPr>
          <p:cNvPicPr>
            <a:picLocks noChangeAspect="1"/>
          </p:cNvPicPr>
          <p:nvPr/>
        </p:nvPicPr>
        <p:blipFill>
          <a:blip r:embed="rId3">
            <a:extLst>
              <a:ext uri="{28A0092B-C50C-407E-A947-70E740481C1C}">
                <a14:useLocalDpi xmlns:a14="http://schemas.microsoft.com/office/drawing/2010/main" val="0"/>
              </a:ext>
            </a:extLst>
          </a:blip>
          <a:srcRect l="20655" r="28105"/>
          <a:stretch>
            <a:fillRect/>
          </a:stretch>
        </p:blipFill>
        <p:spPr>
          <a:xfrm>
            <a:off x="1085850" y="1133386"/>
            <a:ext cx="3551825" cy="4591227"/>
          </a:xfrm>
          <a:prstGeom prst="rect">
            <a:avLst/>
          </a:prstGeom>
          <a:ln w="12700">
            <a:solidFill>
              <a:schemeClr val="bg1"/>
            </a:solidFill>
          </a:ln>
        </p:spPr>
      </p:pic>
      <p:sp>
        <p:nvSpPr>
          <p:cNvPr id="11" name="Robot for 2024 Eindhoven">
            <a:extLst>
              <a:ext uri="{FF2B5EF4-FFF2-40B4-BE49-F238E27FC236}">
                <a16:creationId xmlns:a16="http://schemas.microsoft.com/office/drawing/2014/main" id="{6EF57855-22D8-9D09-BC1F-63699949EE3F}"/>
              </a:ext>
            </a:extLst>
          </p:cNvPr>
          <p:cNvSpPr txBox="1"/>
          <p:nvPr/>
        </p:nvSpPr>
        <p:spPr>
          <a:xfrm>
            <a:off x="6225628" y="2737397"/>
            <a:ext cx="6148633"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fontScale="925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rPr>
              <a:t>・</a:t>
            </a:r>
            <a:r>
              <a:rPr lang="en-US" altLang="ja-JP" sz="2000" b="1" dirty="0">
                <a:solidFill>
                  <a:schemeClr val="bg1"/>
                </a:solidFill>
                <a:latin typeface="游ゴシック" panose="020B0400000000000000" pitchFamily="50" charset="-128"/>
              </a:rPr>
              <a:t> Each robot needs spare parts</a:t>
            </a:r>
            <a:r>
              <a:rPr lang="ja-JP" altLang="en-US" sz="2000" b="1" dirty="0">
                <a:solidFill>
                  <a:schemeClr val="bg1"/>
                </a:solidFill>
                <a:latin typeface="游ゴシック" panose="020B0400000000000000" pitchFamily="50" charset="-128"/>
              </a:rPr>
              <a:t> </a:t>
            </a:r>
            <a:r>
              <a:rPr lang="en-US" altLang="ja-JP" sz="2000" b="1" dirty="0">
                <a:solidFill>
                  <a:schemeClr val="bg1"/>
                </a:solidFill>
                <a:latin typeface="游ゴシック" panose="020B0400000000000000" pitchFamily="50" charset="-128"/>
              </a:rPr>
              <a:t>so we need to prepare two types od spares</a:t>
            </a:r>
            <a:endParaRPr sz="2000" b="1" dirty="0">
              <a:solidFill>
                <a:schemeClr val="bg1"/>
              </a:solidFill>
            </a:endParaRPr>
          </a:p>
        </p:txBody>
      </p:sp>
      <p:sp>
        <p:nvSpPr>
          <p:cNvPr id="15" name="Robot for 2024 Eindhoven">
            <a:extLst>
              <a:ext uri="{FF2B5EF4-FFF2-40B4-BE49-F238E27FC236}">
                <a16:creationId xmlns:a16="http://schemas.microsoft.com/office/drawing/2014/main" id="{68A85408-1B11-B512-E2D8-91F88417E721}"/>
              </a:ext>
            </a:extLst>
          </p:cNvPr>
          <p:cNvSpPr txBox="1"/>
          <p:nvPr/>
        </p:nvSpPr>
        <p:spPr>
          <a:xfrm>
            <a:off x="6225628" y="4553621"/>
            <a:ext cx="6248079"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rPr>
              <a:t>・</a:t>
            </a:r>
            <a:r>
              <a:rPr kumimoji="1" lang="en-US" altLang="ja-JP" sz="2000" b="1" dirty="0">
                <a:solidFill>
                  <a:schemeClr val="bg1"/>
                </a:solidFill>
                <a:latin typeface="游ゴシック" panose="020B0400000000000000" pitchFamily="50" charset="-128"/>
              </a:rPr>
              <a:t> Line sensors cannot detect all directions.</a:t>
            </a:r>
            <a:endParaRPr sz="2000" b="1" dirty="0">
              <a:solidFill>
                <a:schemeClr val="bg1"/>
              </a:solidFill>
            </a:endParaRPr>
          </a:p>
        </p:txBody>
      </p:sp>
      <p:sp>
        <p:nvSpPr>
          <p:cNvPr id="16" name="矢印: 折線 15">
            <a:extLst>
              <a:ext uri="{FF2B5EF4-FFF2-40B4-BE49-F238E27FC236}">
                <a16:creationId xmlns:a16="http://schemas.microsoft.com/office/drawing/2014/main" id="{8A4DBB3C-8106-77D3-53CE-BCAF6B8C8A01}"/>
              </a:ext>
            </a:extLst>
          </p:cNvPr>
          <p:cNvSpPr/>
          <p:nvPr/>
        </p:nvSpPr>
        <p:spPr>
          <a:xfrm flipV="1">
            <a:off x="6518275" y="3362235"/>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矢印: 折線 16">
            <a:extLst>
              <a:ext uri="{FF2B5EF4-FFF2-40B4-BE49-F238E27FC236}">
                <a16:creationId xmlns:a16="http://schemas.microsoft.com/office/drawing/2014/main" id="{38DD00E8-74CE-D785-0D15-20E383C17348}"/>
              </a:ext>
            </a:extLst>
          </p:cNvPr>
          <p:cNvSpPr/>
          <p:nvPr/>
        </p:nvSpPr>
        <p:spPr>
          <a:xfrm flipV="1">
            <a:off x="6518275" y="4971718"/>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2" name="Robot for 2024 Eindhoven">
            <a:extLst>
              <a:ext uri="{FF2B5EF4-FFF2-40B4-BE49-F238E27FC236}">
                <a16:creationId xmlns:a16="http://schemas.microsoft.com/office/drawing/2014/main" id="{3E6D77A9-CE6A-1DF9-2CCF-2598940CB43F}"/>
              </a:ext>
            </a:extLst>
          </p:cNvPr>
          <p:cNvSpPr txBox="1"/>
          <p:nvPr/>
        </p:nvSpPr>
        <p:spPr>
          <a:xfrm>
            <a:off x="7391400" y="3516685"/>
            <a:ext cx="4563926" cy="7324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en-US" altLang="ja-JP" sz="2000" b="1" dirty="0">
                <a:solidFill>
                  <a:schemeClr val="bg1"/>
                </a:solidFill>
                <a:latin typeface="+mn-ea"/>
              </a:rPr>
              <a:t>Common parts make it easier to manage spare parts.</a:t>
            </a:r>
            <a:endParaRPr sz="2000" b="1" dirty="0">
              <a:solidFill>
                <a:schemeClr val="bg1"/>
              </a:solidFill>
              <a:latin typeface="+mn-ea"/>
            </a:endParaRPr>
          </a:p>
        </p:txBody>
      </p:sp>
      <p:sp>
        <p:nvSpPr>
          <p:cNvPr id="23" name="Robot for 2024 Eindhoven">
            <a:extLst>
              <a:ext uri="{FF2B5EF4-FFF2-40B4-BE49-F238E27FC236}">
                <a16:creationId xmlns:a16="http://schemas.microsoft.com/office/drawing/2014/main" id="{96FDD973-2FBB-A70D-4D0C-6B06863F17AD}"/>
              </a:ext>
            </a:extLst>
          </p:cNvPr>
          <p:cNvSpPr txBox="1"/>
          <p:nvPr/>
        </p:nvSpPr>
        <p:spPr>
          <a:xfrm>
            <a:off x="7510808" y="5162202"/>
            <a:ext cx="4240925" cy="7324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kumimoji="1" lang="en-US" altLang="ja-JP" sz="2000" dirty="0">
                <a:solidFill>
                  <a:schemeClr val="bg1"/>
                </a:solidFill>
                <a:latin typeface="游ゴシック" panose="020B0400000000000000" pitchFamily="50" charset="-128"/>
                <a:ea typeface="游ゴシック" panose="020B0400000000000000" pitchFamily="50" charset="-128"/>
              </a:rPr>
              <a:t>combined the characteristics of the attacker robot and the keeper robot into one</a:t>
            </a:r>
            <a:endParaRPr sz="2000" b="1" dirty="0">
              <a:solidFill>
                <a:schemeClr val="bg1"/>
              </a:solidFill>
              <a:latin typeface="游ゴシック" panose="020B0400000000000000" pitchFamily="50" charset="-128"/>
              <a:ea typeface="游ゴシック" panose="020B0400000000000000" pitchFamily="50" charset="-128"/>
            </a:endParaRPr>
          </a:p>
        </p:txBody>
      </p:sp>
      <p:sp>
        <p:nvSpPr>
          <p:cNvPr id="25" name="Robot for 2024 Eindhoven">
            <a:extLst>
              <a:ext uri="{FF2B5EF4-FFF2-40B4-BE49-F238E27FC236}">
                <a16:creationId xmlns:a16="http://schemas.microsoft.com/office/drawing/2014/main" id="{006350BF-1AE4-62A6-6F35-69166DE16673}"/>
              </a:ext>
            </a:extLst>
          </p:cNvPr>
          <p:cNvSpPr txBox="1"/>
          <p:nvPr/>
        </p:nvSpPr>
        <p:spPr>
          <a:xfrm>
            <a:off x="6203538" y="951592"/>
            <a:ext cx="5213896"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fontScale="550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3600" b="1" dirty="0">
                <a:solidFill>
                  <a:schemeClr val="bg1"/>
                </a:solidFill>
              </a:rPr>
              <a:t>・</a:t>
            </a:r>
            <a:r>
              <a:rPr lang="en-US" altLang="ja-JP" sz="3600" b="1" dirty="0">
                <a:solidFill>
                  <a:schemeClr val="bg1"/>
                </a:solidFill>
              </a:rPr>
              <a:t>Unable to play both the attacker and goalkeeper roles</a:t>
            </a:r>
          </a:p>
        </p:txBody>
      </p:sp>
      <p:sp>
        <p:nvSpPr>
          <p:cNvPr id="26" name="矢印: 折線 25">
            <a:extLst>
              <a:ext uri="{FF2B5EF4-FFF2-40B4-BE49-F238E27FC236}">
                <a16:creationId xmlns:a16="http://schemas.microsoft.com/office/drawing/2014/main" id="{0C38AC7D-5FC5-42D1-8F03-5A43165EDFD3}"/>
              </a:ext>
            </a:extLst>
          </p:cNvPr>
          <p:cNvSpPr/>
          <p:nvPr/>
        </p:nvSpPr>
        <p:spPr>
          <a:xfrm flipV="1">
            <a:off x="6615593" y="1611638"/>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7" name="Robot for 2024 Eindhoven">
            <a:extLst>
              <a:ext uri="{FF2B5EF4-FFF2-40B4-BE49-F238E27FC236}">
                <a16:creationId xmlns:a16="http://schemas.microsoft.com/office/drawing/2014/main" id="{FA5DF26F-35E7-1B2F-7133-3D480DDA0EAF}"/>
              </a:ext>
            </a:extLst>
          </p:cNvPr>
          <p:cNvSpPr txBox="1"/>
          <p:nvPr/>
        </p:nvSpPr>
        <p:spPr>
          <a:xfrm>
            <a:off x="7510809" y="1810624"/>
            <a:ext cx="4576972"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kumimoji="1" lang="en-US" altLang="ja-JP" sz="2000" dirty="0">
                <a:solidFill>
                  <a:schemeClr val="bg1"/>
                </a:solidFill>
                <a:latin typeface="游ゴシック" panose="020B0400000000000000" pitchFamily="50" charset="-128"/>
                <a:ea typeface="游ゴシック" panose="020B0400000000000000" pitchFamily="50" charset="-128"/>
              </a:rPr>
              <a:t>standardizing the program by making the attacker robot and the keeper robot the same</a:t>
            </a:r>
            <a:endParaRPr lang="ja-JP" altLang="en-US" sz="2000" b="1" dirty="0">
              <a:solidFill>
                <a:schemeClr val="bg1"/>
              </a:solidFill>
              <a:latin typeface="游ゴシック" panose="020B0400000000000000" pitchFamily="50" charset="-128"/>
              <a:ea typeface="游ゴシック" panose="020B0400000000000000" pitchFamily="50" charset="-128"/>
            </a:endParaRPr>
          </a:p>
        </p:txBody>
      </p:sp>
      <p:sp>
        <p:nvSpPr>
          <p:cNvPr id="28" name="矢印: 折線 27">
            <a:extLst>
              <a:ext uri="{FF2B5EF4-FFF2-40B4-BE49-F238E27FC236}">
                <a16:creationId xmlns:a16="http://schemas.microsoft.com/office/drawing/2014/main" id="{BEB01CF6-B5E3-10AE-4A80-265A994D9A87}"/>
              </a:ext>
            </a:extLst>
          </p:cNvPr>
          <p:cNvSpPr/>
          <p:nvPr/>
        </p:nvSpPr>
        <p:spPr>
          <a:xfrm flipV="1">
            <a:off x="7694672" y="6129927"/>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9" name="Robot for 2024 Eindhoven">
            <a:extLst>
              <a:ext uri="{FF2B5EF4-FFF2-40B4-BE49-F238E27FC236}">
                <a16:creationId xmlns:a16="http://schemas.microsoft.com/office/drawing/2014/main" id="{8B705343-832E-C05F-72A0-338B102B975A}"/>
              </a:ext>
            </a:extLst>
          </p:cNvPr>
          <p:cNvSpPr txBox="1"/>
          <p:nvPr/>
        </p:nvSpPr>
        <p:spPr>
          <a:xfrm>
            <a:off x="8567797" y="6320333"/>
            <a:ext cx="3519984" cy="7324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fontScale="625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en-US" altLang="ja-JP" sz="2500" b="1" dirty="0">
                <a:solidFill>
                  <a:schemeClr val="bg1"/>
                </a:solidFill>
              </a:rPr>
              <a:t>Eliminating non-responsive </a:t>
            </a:r>
            <a:r>
              <a:rPr lang="en-US" altLang="ja-JP" sz="2500" b="1" dirty="0" err="1">
                <a:solidFill>
                  <a:schemeClr val="bg1"/>
                </a:solidFill>
              </a:rPr>
              <a:t>areas,the</a:t>
            </a:r>
            <a:r>
              <a:rPr lang="en-US" altLang="ja-JP" sz="2500" b="1" dirty="0">
                <a:solidFill>
                  <a:schemeClr val="bg1"/>
                </a:solidFill>
              </a:rPr>
              <a:t> most powerful line sensor is complete.</a:t>
            </a:r>
            <a:endParaRPr lang="ja-JP" altLang="en-US" sz="2500" b="1" dirty="0">
              <a:solidFill>
                <a:schemeClr val="bg1"/>
              </a:solidFill>
            </a:endParaRPr>
          </a:p>
        </p:txBody>
      </p:sp>
      <p:sp>
        <p:nvSpPr>
          <p:cNvPr id="2" name="矢印: 右 1">
            <a:extLst>
              <a:ext uri="{FF2B5EF4-FFF2-40B4-BE49-F238E27FC236}">
                <a16:creationId xmlns:a16="http://schemas.microsoft.com/office/drawing/2014/main" id="{7E658E03-3EE8-1B87-738E-33172FA1543B}"/>
              </a:ext>
            </a:extLst>
          </p:cNvPr>
          <p:cNvSpPr/>
          <p:nvPr/>
        </p:nvSpPr>
        <p:spPr>
          <a:xfrm rot="5400000">
            <a:off x="4967501" y="-697476"/>
            <a:ext cx="1592091" cy="1478702"/>
          </a:xfrm>
          <a:prstGeom prst="rightArrow">
            <a:avLst>
              <a:gd name="adj1" fmla="val 50000"/>
              <a:gd name="adj2" fmla="val 40553"/>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3D62E0FC-43BA-A9A8-C860-5AD1F5D7C137}"/>
              </a:ext>
            </a:extLst>
          </p:cNvPr>
          <p:cNvSpPr txBox="1"/>
          <p:nvPr/>
        </p:nvSpPr>
        <p:spPr>
          <a:xfrm>
            <a:off x="6104092" y="594005"/>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Problem1</a:t>
            </a:r>
          </a:p>
        </p:txBody>
      </p:sp>
      <p:sp>
        <p:nvSpPr>
          <p:cNvPr id="6" name="テキスト ボックス 5">
            <a:extLst>
              <a:ext uri="{FF2B5EF4-FFF2-40B4-BE49-F238E27FC236}">
                <a16:creationId xmlns:a16="http://schemas.microsoft.com/office/drawing/2014/main" id="{5143B0D3-4254-F9BF-5D30-A8C71AC460C6}"/>
              </a:ext>
            </a:extLst>
          </p:cNvPr>
          <p:cNvSpPr txBox="1"/>
          <p:nvPr/>
        </p:nvSpPr>
        <p:spPr>
          <a:xfrm>
            <a:off x="6203538" y="2368065"/>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Problem2</a:t>
            </a:r>
          </a:p>
        </p:txBody>
      </p:sp>
      <p:sp>
        <p:nvSpPr>
          <p:cNvPr id="7" name="テキスト ボックス 6">
            <a:extLst>
              <a:ext uri="{FF2B5EF4-FFF2-40B4-BE49-F238E27FC236}">
                <a16:creationId xmlns:a16="http://schemas.microsoft.com/office/drawing/2014/main" id="{C2E66107-D196-7889-8071-38BD9DA175B0}"/>
              </a:ext>
            </a:extLst>
          </p:cNvPr>
          <p:cNvSpPr txBox="1"/>
          <p:nvPr/>
        </p:nvSpPr>
        <p:spPr>
          <a:xfrm>
            <a:off x="6225629" y="4079707"/>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Problem3</a:t>
            </a:r>
          </a:p>
        </p:txBody>
      </p:sp>
      <p:sp>
        <p:nvSpPr>
          <p:cNvPr id="9" name="テキスト ボックス 8">
            <a:extLst>
              <a:ext uri="{FF2B5EF4-FFF2-40B4-BE49-F238E27FC236}">
                <a16:creationId xmlns:a16="http://schemas.microsoft.com/office/drawing/2014/main" id="{1101335C-03F6-5BFE-1A66-A4C3ECC1FAF6}"/>
              </a:ext>
            </a:extLst>
          </p:cNvPr>
          <p:cNvSpPr txBox="1"/>
          <p:nvPr/>
        </p:nvSpPr>
        <p:spPr>
          <a:xfrm>
            <a:off x="7366489" y="1475556"/>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Modifications1</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0" name="テキスト ボックス 9">
            <a:extLst>
              <a:ext uri="{FF2B5EF4-FFF2-40B4-BE49-F238E27FC236}">
                <a16:creationId xmlns:a16="http://schemas.microsoft.com/office/drawing/2014/main" id="{AF9BA940-7A19-6CEF-E788-0E1F2492ADAC}"/>
              </a:ext>
            </a:extLst>
          </p:cNvPr>
          <p:cNvSpPr txBox="1"/>
          <p:nvPr/>
        </p:nvSpPr>
        <p:spPr>
          <a:xfrm>
            <a:off x="7391400" y="3228132"/>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Modifications2</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4" name="テキスト ボックス 13">
            <a:extLst>
              <a:ext uri="{FF2B5EF4-FFF2-40B4-BE49-F238E27FC236}">
                <a16:creationId xmlns:a16="http://schemas.microsoft.com/office/drawing/2014/main" id="{51377978-3933-1F4C-7E4D-44AC89E0AF7B}"/>
              </a:ext>
            </a:extLst>
          </p:cNvPr>
          <p:cNvSpPr txBox="1"/>
          <p:nvPr/>
        </p:nvSpPr>
        <p:spPr>
          <a:xfrm>
            <a:off x="7426075" y="4827627"/>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Modifications3</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4248227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10D4D0-4D7A-A413-2CAB-ECB160F63CB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61AAC1ED-9F76-1B5A-69FF-F63FFE3C6A02}"/>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5004385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4736C-9E48-36E1-13DF-8830ECF28EC0}"/>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D4FFF413-AD0D-8A37-48BE-D414BDD20A69}"/>
              </a:ext>
            </a:extLst>
          </p:cNvPr>
          <p:cNvSpPr/>
          <p:nvPr/>
        </p:nvSpPr>
        <p:spPr>
          <a:xfrm>
            <a:off x="8092"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Robot for 2024 Eindhoven">
            <a:extLst>
              <a:ext uri="{FF2B5EF4-FFF2-40B4-BE49-F238E27FC236}">
                <a16:creationId xmlns:a16="http://schemas.microsoft.com/office/drawing/2014/main" id="{8E25465E-3B5D-20C1-F0D7-3B8B4AAC4E0D}"/>
              </a:ext>
            </a:extLst>
          </p:cNvPr>
          <p:cNvSpPr txBox="1"/>
          <p:nvPr/>
        </p:nvSpPr>
        <p:spPr>
          <a:xfrm>
            <a:off x="521514" y="5762868"/>
            <a:ext cx="5030320"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lnSpcReduction="1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sz="3600" b="1" dirty="0">
                <a:solidFill>
                  <a:schemeClr val="bg1"/>
                </a:solidFill>
              </a:rPr>
              <a:t>Rob</a:t>
            </a:r>
            <a:r>
              <a:rPr lang="en-US" sz="3600" b="1" dirty="0">
                <a:solidFill>
                  <a:schemeClr val="bg1"/>
                </a:solidFill>
              </a:rPr>
              <a:t>o</a:t>
            </a:r>
            <a:r>
              <a:rPr sz="3600" b="1" dirty="0">
                <a:solidFill>
                  <a:schemeClr val="bg1"/>
                </a:solidFill>
              </a:rPr>
              <a:t>t for </a:t>
            </a:r>
            <a:r>
              <a:rPr lang="en-US" altLang="ja-JP" sz="3600" b="1" dirty="0">
                <a:solidFill>
                  <a:schemeClr val="bg1"/>
                </a:solidFill>
              </a:rPr>
              <a:t>2025</a:t>
            </a:r>
            <a:r>
              <a:rPr lang="en-US" altLang="ja-JP" sz="36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Salvador</a:t>
            </a:r>
            <a:endParaRPr sz="3600" b="1" dirty="0">
              <a:solidFill>
                <a:schemeClr val="bg1"/>
              </a:solidFill>
            </a:endParaRPr>
          </a:p>
        </p:txBody>
      </p:sp>
      <p:pic>
        <p:nvPicPr>
          <p:cNvPr id="5" name="図 4">
            <a:extLst>
              <a:ext uri="{FF2B5EF4-FFF2-40B4-BE49-F238E27FC236}">
                <a16:creationId xmlns:a16="http://schemas.microsoft.com/office/drawing/2014/main" id="{1FF63F29-6A7E-C6D2-5D24-D57B12362671}"/>
              </a:ext>
            </a:extLst>
          </p:cNvPr>
          <p:cNvPicPr>
            <a:picLocks noChangeAspect="1"/>
          </p:cNvPicPr>
          <p:nvPr/>
        </p:nvPicPr>
        <p:blipFill>
          <a:blip r:embed="rId3">
            <a:extLst>
              <a:ext uri="{28A0092B-C50C-407E-A947-70E740481C1C}">
                <a14:useLocalDpi xmlns:a14="http://schemas.microsoft.com/office/drawing/2010/main" val="0"/>
              </a:ext>
            </a:extLst>
          </a:blip>
          <a:srcRect l="20655" r="28105"/>
          <a:stretch>
            <a:fillRect/>
          </a:stretch>
        </p:blipFill>
        <p:spPr>
          <a:xfrm>
            <a:off x="1085850" y="1133386"/>
            <a:ext cx="3551825" cy="4591227"/>
          </a:xfrm>
          <a:prstGeom prst="rect">
            <a:avLst/>
          </a:prstGeom>
          <a:ln w="12700">
            <a:solidFill>
              <a:schemeClr val="bg1"/>
            </a:solidFill>
          </a:ln>
        </p:spPr>
      </p:pic>
      <p:sp>
        <p:nvSpPr>
          <p:cNvPr id="11" name="Robot for 2024 Eindhoven">
            <a:extLst>
              <a:ext uri="{FF2B5EF4-FFF2-40B4-BE49-F238E27FC236}">
                <a16:creationId xmlns:a16="http://schemas.microsoft.com/office/drawing/2014/main" id="{7DA5F112-797C-5BF2-3F4A-E07FF30B90CD}"/>
              </a:ext>
            </a:extLst>
          </p:cNvPr>
          <p:cNvSpPr txBox="1"/>
          <p:nvPr/>
        </p:nvSpPr>
        <p:spPr>
          <a:xfrm>
            <a:off x="6225629" y="2737397"/>
            <a:ext cx="5030320"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rPr>
              <a:t>・それぞれに予備部品が必要</a:t>
            </a:r>
            <a:endParaRPr sz="2000" b="1" dirty="0">
              <a:solidFill>
                <a:schemeClr val="bg1"/>
              </a:solidFill>
            </a:endParaRPr>
          </a:p>
        </p:txBody>
      </p:sp>
      <p:sp>
        <p:nvSpPr>
          <p:cNvPr id="15" name="Robot for 2024 Eindhoven">
            <a:extLst>
              <a:ext uri="{FF2B5EF4-FFF2-40B4-BE49-F238E27FC236}">
                <a16:creationId xmlns:a16="http://schemas.microsoft.com/office/drawing/2014/main" id="{BD639152-9520-693C-5FD6-14F5F368B36C}"/>
              </a:ext>
            </a:extLst>
          </p:cNvPr>
          <p:cNvSpPr txBox="1"/>
          <p:nvPr/>
        </p:nvSpPr>
        <p:spPr>
          <a:xfrm>
            <a:off x="6225629" y="4553621"/>
            <a:ext cx="5030320"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rPr>
              <a:t>・ラインセンサーの形</a:t>
            </a:r>
            <a:endParaRPr sz="2000" b="1" dirty="0">
              <a:solidFill>
                <a:schemeClr val="bg1"/>
              </a:solidFill>
            </a:endParaRPr>
          </a:p>
        </p:txBody>
      </p:sp>
      <p:sp>
        <p:nvSpPr>
          <p:cNvPr id="16" name="矢印: 折線 15">
            <a:extLst>
              <a:ext uri="{FF2B5EF4-FFF2-40B4-BE49-F238E27FC236}">
                <a16:creationId xmlns:a16="http://schemas.microsoft.com/office/drawing/2014/main" id="{D340C009-B811-7DDA-EF20-73BAF6D522D0}"/>
              </a:ext>
            </a:extLst>
          </p:cNvPr>
          <p:cNvSpPr/>
          <p:nvPr/>
        </p:nvSpPr>
        <p:spPr>
          <a:xfrm flipV="1">
            <a:off x="6518275" y="3175968"/>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矢印: 折線 16">
            <a:extLst>
              <a:ext uri="{FF2B5EF4-FFF2-40B4-BE49-F238E27FC236}">
                <a16:creationId xmlns:a16="http://schemas.microsoft.com/office/drawing/2014/main" id="{1245C4F4-A3BF-F8BB-2A8E-FCE818274702}"/>
              </a:ext>
            </a:extLst>
          </p:cNvPr>
          <p:cNvSpPr/>
          <p:nvPr/>
        </p:nvSpPr>
        <p:spPr>
          <a:xfrm flipV="1">
            <a:off x="6518275" y="4971718"/>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2" name="Robot for 2024 Eindhoven">
            <a:extLst>
              <a:ext uri="{FF2B5EF4-FFF2-40B4-BE49-F238E27FC236}">
                <a16:creationId xmlns:a16="http://schemas.microsoft.com/office/drawing/2014/main" id="{0B02AE93-2D99-93D2-B022-3CD7460CC472}"/>
              </a:ext>
            </a:extLst>
          </p:cNvPr>
          <p:cNvSpPr txBox="1"/>
          <p:nvPr/>
        </p:nvSpPr>
        <p:spPr>
          <a:xfrm>
            <a:off x="7391400" y="3355818"/>
            <a:ext cx="4563926" cy="7324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dirty="0">
                <a:solidFill>
                  <a:schemeClr val="bg1"/>
                </a:solidFill>
              </a:rPr>
              <a:t>共通部品により、予備の管理が簡単になり</a:t>
            </a:r>
            <a:endParaRPr sz="2000" b="1" dirty="0">
              <a:solidFill>
                <a:schemeClr val="bg1"/>
              </a:solidFill>
              <a:latin typeface="+mn-ea"/>
            </a:endParaRPr>
          </a:p>
        </p:txBody>
      </p:sp>
      <p:sp>
        <p:nvSpPr>
          <p:cNvPr id="23" name="Robot for 2024 Eindhoven">
            <a:extLst>
              <a:ext uri="{FF2B5EF4-FFF2-40B4-BE49-F238E27FC236}">
                <a16:creationId xmlns:a16="http://schemas.microsoft.com/office/drawing/2014/main" id="{85CE6CF0-3A83-06BB-8B09-034E35598659}"/>
              </a:ext>
            </a:extLst>
          </p:cNvPr>
          <p:cNvSpPr txBox="1"/>
          <p:nvPr/>
        </p:nvSpPr>
        <p:spPr>
          <a:xfrm>
            <a:off x="7510808" y="5162202"/>
            <a:ext cx="4240925" cy="7324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rPr>
              <a:t>それぞれのラインいいところを採用</a:t>
            </a:r>
            <a:endParaRPr sz="2000" b="1" dirty="0">
              <a:solidFill>
                <a:schemeClr val="bg1"/>
              </a:solidFill>
            </a:endParaRPr>
          </a:p>
        </p:txBody>
      </p:sp>
      <p:sp>
        <p:nvSpPr>
          <p:cNvPr id="25" name="Robot for 2024 Eindhoven">
            <a:extLst>
              <a:ext uri="{FF2B5EF4-FFF2-40B4-BE49-F238E27FC236}">
                <a16:creationId xmlns:a16="http://schemas.microsoft.com/office/drawing/2014/main" id="{CFE01993-BEBD-AB23-EC9A-4B7083184D25}"/>
              </a:ext>
            </a:extLst>
          </p:cNvPr>
          <p:cNvSpPr txBox="1"/>
          <p:nvPr/>
        </p:nvSpPr>
        <p:spPr>
          <a:xfrm>
            <a:off x="6203538" y="951592"/>
            <a:ext cx="5213896"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550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3600" b="1" dirty="0">
                <a:solidFill>
                  <a:schemeClr val="bg1"/>
                </a:solidFill>
              </a:rPr>
              <a:t>・アタッカーとゴールキーパー両方の役割を</a:t>
            </a:r>
            <a:endParaRPr lang="en-US" altLang="ja-JP" sz="3600" b="1" dirty="0">
              <a:solidFill>
                <a:schemeClr val="bg1"/>
              </a:solidFill>
            </a:endParaRPr>
          </a:p>
          <a:p>
            <a:r>
              <a:rPr lang="ja-JP" altLang="en-US" sz="3600" b="1" dirty="0">
                <a:solidFill>
                  <a:schemeClr val="bg1"/>
                </a:solidFill>
              </a:rPr>
              <a:t>　担うことができない</a:t>
            </a:r>
            <a:endParaRPr lang="en-US" altLang="ja-JP" sz="3600" b="1" dirty="0">
              <a:solidFill>
                <a:schemeClr val="bg1"/>
              </a:solidFill>
            </a:endParaRPr>
          </a:p>
        </p:txBody>
      </p:sp>
      <p:sp>
        <p:nvSpPr>
          <p:cNvPr id="26" name="矢印: 折線 25">
            <a:extLst>
              <a:ext uri="{FF2B5EF4-FFF2-40B4-BE49-F238E27FC236}">
                <a16:creationId xmlns:a16="http://schemas.microsoft.com/office/drawing/2014/main" id="{13170E34-C505-6B5A-F344-194103BAF6F2}"/>
              </a:ext>
            </a:extLst>
          </p:cNvPr>
          <p:cNvSpPr/>
          <p:nvPr/>
        </p:nvSpPr>
        <p:spPr>
          <a:xfrm flipV="1">
            <a:off x="6615593" y="1611638"/>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7" name="Robot for 2024 Eindhoven">
            <a:extLst>
              <a:ext uri="{FF2B5EF4-FFF2-40B4-BE49-F238E27FC236}">
                <a16:creationId xmlns:a16="http://schemas.microsoft.com/office/drawing/2014/main" id="{3C45CCF4-D965-C1D4-9DC9-9B409EC8A98C}"/>
              </a:ext>
            </a:extLst>
          </p:cNvPr>
          <p:cNvSpPr txBox="1"/>
          <p:nvPr/>
        </p:nvSpPr>
        <p:spPr>
          <a:xfrm>
            <a:off x="7510809" y="1810624"/>
            <a:ext cx="3248009"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550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3600" b="1" dirty="0">
                <a:solidFill>
                  <a:schemeClr val="bg1"/>
                </a:solidFill>
              </a:rPr>
              <a:t>ロボットを共通化したため</a:t>
            </a:r>
          </a:p>
          <a:p>
            <a:r>
              <a:rPr lang="ja-JP" altLang="en-US" sz="3600" b="1" dirty="0">
                <a:solidFill>
                  <a:schemeClr val="bg1"/>
                </a:solidFill>
              </a:rPr>
              <a:t>プログラムの統一化に成功</a:t>
            </a:r>
          </a:p>
        </p:txBody>
      </p:sp>
      <p:sp>
        <p:nvSpPr>
          <p:cNvPr id="28" name="矢印: 折線 27">
            <a:extLst>
              <a:ext uri="{FF2B5EF4-FFF2-40B4-BE49-F238E27FC236}">
                <a16:creationId xmlns:a16="http://schemas.microsoft.com/office/drawing/2014/main" id="{E4866E30-1BDD-7FC0-D19E-D92DAF5E913E}"/>
              </a:ext>
            </a:extLst>
          </p:cNvPr>
          <p:cNvSpPr/>
          <p:nvPr/>
        </p:nvSpPr>
        <p:spPr>
          <a:xfrm flipV="1">
            <a:off x="7694672" y="5821338"/>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9" name="Robot for 2024 Eindhoven">
            <a:extLst>
              <a:ext uri="{FF2B5EF4-FFF2-40B4-BE49-F238E27FC236}">
                <a16:creationId xmlns:a16="http://schemas.microsoft.com/office/drawing/2014/main" id="{9E36A493-4E8B-87C3-7C25-9F8108206328}"/>
              </a:ext>
            </a:extLst>
          </p:cNvPr>
          <p:cNvSpPr txBox="1"/>
          <p:nvPr/>
        </p:nvSpPr>
        <p:spPr>
          <a:xfrm>
            <a:off x="8567797" y="5947356"/>
            <a:ext cx="3519984" cy="7324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775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500" b="1" dirty="0">
                <a:solidFill>
                  <a:schemeClr val="bg1"/>
                </a:solidFill>
              </a:rPr>
              <a:t>反応しない場所をなくし、</a:t>
            </a:r>
            <a:endParaRPr lang="en-US" altLang="ja-JP" sz="2500" b="1" dirty="0">
              <a:solidFill>
                <a:schemeClr val="bg1"/>
              </a:solidFill>
            </a:endParaRPr>
          </a:p>
          <a:p>
            <a:r>
              <a:rPr lang="ja-JP" altLang="en-US" sz="2500" b="1" dirty="0">
                <a:solidFill>
                  <a:schemeClr val="bg1"/>
                </a:solidFill>
              </a:rPr>
              <a:t>最強のラインセンサーが完成</a:t>
            </a:r>
          </a:p>
        </p:txBody>
      </p:sp>
      <p:sp>
        <p:nvSpPr>
          <p:cNvPr id="2" name="矢印: 右 1">
            <a:extLst>
              <a:ext uri="{FF2B5EF4-FFF2-40B4-BE49-F238E27FC236}">
                <a16:creationId xmlns:a16="http://schemas.microsoft.com/office/drawing/2014/main" id="{776638E5-9E42-31F1-DA42-0453424E7FCD}"/>
              </a:ext>
            </a:extLst>
          </p:cNvPr>
          <p:cNvSpPr/>
          <p:nvPr/>
        </p:nvSpPr>
        <p:spPr>
          <a:xfrm rot="5400000">
            <a:off x="4967501" y="-697476"/>
            <a:ext cx="1592091" cy="1478702"/>
          </a:xfrm>
          <a:prstGeom prst="rightArrow">
            <a:avLst>
              <a:gd name="adj1" fmla="val 50000"/>
              <a:gd name="adj2" fmla="val 40553"/>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4626BEC0-E363-A6C4-FD20-1CB92954BD29}"/>
              </a:ext>
            </a:extLst>
          </p:cNvPr>
          <p:cNvSpPr txBox="1"/>
          <p:nvPr/>
        </p:nvSpPr>
        <p:spPr>
          <a:xfrm>
            <a:off x="6104092" y="594005"/>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Problem1</a:t>
            </a:r>
          </a:p>
        </p:txBody>
      </p:sp>
      <p:sp>
        <p:nvSpPr>
          <p:cNvPr id="6" name="テキスト ボックス 5">
            <a:extLst>
              <a:ext uri="{FF2B5EF4-FFF2-40B4-BE49-F238E27FC236}">
                <a16:creationId xmlns:a16="http://schemas.microsoft.com/office/drawing/2014/main" id="{FDF3F313-947C-A8B0-59B5-1882D2E64960}"/>
              </a:ext>
            </a:extLst>
          </p:cNvPr>
          <p:cNvSpPr txBox="1"/>
          <p:nvPr/>
        </p:nvSpPr>
        <p:spPr>
          <a:xfrm>
            <a:off x="6203538" y="2368065"/>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Problem2</a:t>
            </a:r>
          </a:p>
        </p:txBody>
      </p:sp>
      <p:sp>
        <p:nvSpPr>
          <p:cNvPr id="7" name="テキスト ボックス 6">
            <a:extLst>
              <a:ext uri="{FF2B5EF4-FFF2-40B4-BE49-F238E27FC236}">
                <a16:creationId xmlns:a16="http://schemas.microsoft.com/office/drawing/2014/main" id="{FA353074-1542-240F-FD5B-E902E3DF18B6}"/>
              </a:ext>
            </a:extLst>
          </p:cNvPr>
          <p:cNvSpPr txBox="1"/>
          <p:nvPr/>
        </p:nvSpPr>
        <p:spPr>
          <a:xfrm>
            <a:off x="6225629" y="4079707"/>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Problem3</a:t>
            </a:r>
          </a:p>
        </p:txBody>
      </p:sp>
      <p:sp>
        <p:nvSpPr>
          <p:cNvPr id="9" name="テキスト ボックス 8">
            <a:extLst>
              <a:ext uri="{FF2B5EF4-FFF2-40B4-BE49-F238E27FC236}">
                <a16:creationId xmlns:a16="http://schemas.microsoft.com/office/drawing/2014/main" id="{E0A4D9C8-A826-F905-4C1C-247C8865BFC7}"/>
              </a:ext>
            </a:extLst>
          </p:cNvPr>
          <p:cNvSpPr txBox="1"/>
          <p:nvPr/>
        </p:nvSpPr>
        <p:spPr>
          <a:xfrm>
            <a:off x="7366489" y="1475556"/>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Modifications1</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0" name="テキスト ボックス 9">
            <a:extLst>
              <a:ext uri="{FF2B5EF4-FFF2-40B4-BE49-F238E27FC236}">
                <a16:creationId xmlns:a16="http://schemas.microsoft.com/office/drawing/2014/main" id="{9A96441C-954D-67A5-7DCF-8923E915C71F}"/>
              </a:ext>
            </a:extLst>
          </p:cNvPr>
          <p:cNvSpPr txBox="1"/>
          <p:nvPr/>
        </p:nvSpPr>
        <p:spPr>
          <a:xfrm>
            <a:off x="7391400" y="3024930"/>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Modifications2</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4" name="テキスト ボックス 13">
            <a:extLst>
              <a:ext uri="{FF2B5EF4-FFF2-40B4-BE49-F238E27FC236}">
                <a16:creationId xmlns:a16="http://schemas.microsoft.com/office/drawing/2014/main" id="{E026792F-612C-D803-0481-F9DFAF33AE83}"/>
              </a:ext>
            </a:extLst>
          </p:cNvPr>
          <p:cNvSpPr txBox="1"/>
          <p:nvPr/>
        </p:nvSpPr>
        <p:spPr>
          <a:xfrm>
            <a:off x="7426075" y="4827627"/>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Modifications3</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41280193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BB27C2-F166-8DF7-1BFE-E5611A730C15}"/>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E263F5E5-FEF7-7B80-0BCF-761A79BF8953}"/>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33B37094-D7D8-ED16-D738-F838B7D8CC0D}"/>
              </a:ext>
            </a:extLst>
          </p:cNvPr>
          <p:cNvSpPr txBox="1"/>
          <p:nvPr/>
        </p:nvSpPr>
        <p:spPr>
          <a:xfrm>
            <a:off x="6934" y="4743"/>
            <a:ext cx="10146716"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(2024 Japan Open)</a:t>
            </a:r>
          </a:p>
        </p:txBody>
      </p:sp>
      <p:grpSp>
        <p:nvGrpSpPr>
          <p:cNvPr id="88" name="グループ化 87">
            <a:extLst>
              <a:ext uri="{FF2B5EF4-FFF2-40B4-BE49-F238E27FC236}">
                <a16:creationId xmlns:a16="http://schemas.microsoft.com/office/drawing/2014/main" id="{406F03CD-0EB9-1A85-24C1-EDAFCD80B463}"/>
              </a:ext>
            </a:extLst>
          </p:cNvPr>
          <p:cNvGrpSpPr/>
          <p:nvPr/>
        </p:nvGrpSpPr>
        <p:grpSpPr>
          <a:xfrm>
            <a:off x="1771559" y="1020406"/>
            <a:ext cx="8648882" cy="5748666"/>
            <a:chOff x="1437786" y="1114423"/>
            <a:chExt cx="8208346" cy="5406091"/>
          </a:xfrm>
        </p:grpSpPr>
        <p:grpSp>
          <p:nvGrpSpPr>
            <p:cNvPr id="75" name="グループ化 74">
              <a:extLst>
                <a:ext uri="{FF2B5EF4-FFF2-40B4-BE49-F238E27FC236}">
                  <a16:creationId xmlns:a16="http://schemas.microsoft.com/office/drawing/2014/main" id="{03B2FBB5-94BF-9A4F-FF1B-694195E5AED1}"/>
                </a:ext>
              </a:extLst>
            </p:cNvPr>
            <p:cNvGrpSpPr/>
            <p:nvPr/>
          </p:nvGrpSpPr>
          <p:grpSpPr>
            <a:xfrm rot="16200000">
              <a:off x="4880646" y="1755029"/>
              <a:ext cx="5401331" cy="4129640"/>
              <a:chOff x="2441647" y="1020406"/>
              <a:chExt cx="7693891" cy="5754254"/>
            </a:xfrm>
          </p:grpSpPr>
          <p:grpSp>
            <p:nvGrpSpPr>
              <p:cNvPr id="62" name="グループ化 61">
                <a:extLst>
                  <a:ext uri="{FF2B5EF4-FFF2-40B4-BE49-F238E27FC236}">
                    <a16:creationId xmlns:a16="http://schemas.microsoft.com/office/drawing/2014/main" id="{A563A03D-4F4A-9ECA-DAA1-7C0A49A7FEC5}"/>
                  </a:ext>
                </a:extLst>
              </p:cNvPr>
              <p:cNvGrpSpPr/>
              <p:nvPr/>
            </p:nvGrpSpPr>
            <p:grpSpPr>
              <a:xfrm rot="10800000">
                <a:off x="2441647" y="1020406"/>
                <a:ext cx="7693891" cy="5754254"/>
                <a:chOff x="2410690" y="489528"/>
                <a:chExt cx="7693891" cy="5754254"/>
              </a:xfrm>
            </p:grpSpPr>
            <p:sp>
              <p:nvSpPr>
                <p:cNvPr id="63" name="正方形/長方形 62">
                  <a:extLst>
                    <a:ext uri="{FF2B5EF4-FFF2-40B4-BE49-F238E27FC236}">
                      <a16:creationId xmlns:a16="http://schemas.microsoft.com/office/drawing/2014/main" id="{F27D0306-3E99-642D-6B8A-EDE3A898C5E0}"/>
                    </a:ext>
                  </a:extLst>
                </p:cNvPr>
                <p:cNvSpPr/>
                <p:nvPr/>
              </p:nvSpPr>
              <p:spPr>
                <a:xfrm>
                  <a:off x="2410690" y="729673"/>
                  <a:ext cx="7693891" cy="5514109"/>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CBD44D59-BF8D-53F9-CEFA-6549B3D5764B}"/>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DBEBD6AA-933B-C84C-01AB-6CEC85BC9A27}"/>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6EDBC455-EE5C-BAEB-EBEF-8FA5628F1D83}"/>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B39600E5-C913-9448-BE05-2FF27041AB96}"/>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D0604CE1-435F-A6B8-5C64-C65211D2B4BE}"/>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BCBA6BB9-BB4A-BF1F-931B-075B2368D61E}"/>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3B6D5705-F51E-2D87-2A53-8EA6EC444B4E}"/>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B1042838-1DC5-0AC4-9417-4099FCC7FDFF}"/>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3D948DC6-F981-C0B7-3E3E-891FD5DD2766}"/>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76" name="グループ化 75">
              <a:extLst>
                <a:ext uri="{FF2B5EF4-FFF2-40B4-BE49-F238E27FC236}">
                  <a16:creationId xmlns:a16="http://schemas.microsoft.com/office/drawing/2014/main" id="{9041251D-0BA4-784B-6CA5-7B0D53AD5F7E}"/>
                </a:ext>
              </a:extLst>
            </p:cNvPr>
            <p:cNvGrpSpPr/>
            <p:nvPr/>
          </p:nvGrpSpPr>
          <p:grpSpPr>
            <a:xfrm rot="5400000">
              <a:off x="819767" y="1732442"/>
              <a:ext cx="5401332" cy="4165293"/>
              <a:chOff x="2540076" y="970727"/>
              <a:chExt cx="7693893" cy="5803933"/>
            </a:xfrm>
          </p:grpSpPr>
          <p:grpSp>
            <p:nvGrpSpPr>
              <p:cNvPr id="77" name="グループ化 76">
                <a:extLst>
                  <a:ext uri="{FF2B5EF4-FFF2-40B4-BE49-F238E27FC236}">
                    <a16:creationId xmlns:a16="http://schemas.microsoft.com/office/drawing/2014/main" id="{C27CD170-0634-EAF0-4111-692AFFEB10A8}"/>
                  </a:ext>
                </a:extLst>
              </p:cNvPr>
              <p:cNvGrpSpPr/>
              <p:nvPr/>
            </p:nvGrpSpPr>
            <p:grpSpPr>
              <a:xfrm rot="10800000">
                <a:off x="2540076" y="970727"/>
                <a:ext cx="7693893" cy="5803933"/>
                <a:chOff x="2312259" y="489528"/>
                <a:chExt cx="7693893" cy="5803933"/>
              </a:xfrm>
            </p:grpSpPr>
            <p:sp>
              <p:nvSpPr>
                <p:cNvPr id="80" name="正方形/長方形 79">
                  <a:extLst>
                    <a:ext uri="{FF2B5EF4-FFF2-40B4-BE49-F238E27FC236}">
                      <a16:creationId xmlns:a16="http://schemas.microsoft.com/office/drawing/2014/main" id="{29D3247F-3A20-8800-65AD-C61AE92F4545}"/>
                    </a:ext>
                  </a:extLst>
                </p:cNvPr>
                <p:cNvSpPr/>
                <p:nvPr/>
              </p:nvSpPr>
              <p:spPr>
                <a:xfrm>
                  <a:off x="2312259" y="732991"/>
                  <a:ext cx="7693893" cy="551410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1" name="正方形/長方形 80">
                  <a:extLst>
                    <a:ext uri="{FF2B5EF4-FFF2-40B4-BE49-F238E27FC236}">
                      <a16:creationId xmlns:a16="http://schemas.microsoft.com/office/drawing/2014/main" id="{1B51CB73-D700-89AE-BF79-1089C503152F}"/>
                    </a:ext>
                  </a:extLst>
                </p:cNvPr>
                <p:cNvSpPr/>
                <p:nvPr/>
              </p:nvSpPr>
              <p:spPr>
                <a:xfrm>
                  <a:off x="4793673" y="489528"/>
                  <a:ext cx="2549236" cy="48029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2" name="正方形/長方形 81">
                  <a:extLst>
                    <a:ext uri="{FF2B5EF4-FFF2-40B4-BE49-F238E27FC236}">
                      <a16:creationId xmlns:a16="http://schemas.microsoft.com/office/drawing/2014/main" id="{B84CBDF1-1AFB-6852-558F-E1CA23B43A04}"/>
                    </a:ext>
                  </a:extLst>
                </p:cNvPr>
                <p:cNvSpPr/>
                <p:nvPr/>
              </p:nvSpPr>
              <p:spPr>
                <a:xfrm>
                  <a:off x="2761828" y="1197787"/>
                  <a:ext cx="193964" cy="50522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3" name="正方形/長方形 82">
                  <a:extLst>
                    <a:ext uri="{FF2B5EF4-FFF2-40B4-BE49-F238E27FC236}">
                      <a16:creationId xmlns:a16="http://schemas.microsoft.com/office/drawing/2014/main" id="{EF4C6D77-AC46-C1F2-779D-776DCDDBC771}"/>
                    </a:ext>
                  </a:extLst>
                </p:cNvPr>
                <p:cNvSpPr/>
                <p:nvPr/>
              </p:nvSpPr>
              <p:spPr>
                <a:xfrm>
                  <a:off x="9449806" y="1186872"/>
                  <a:ext cx="192971" cy="510658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4" name="正方形/長方形 83">
                  <a:extLst>
                    <a:ext uri="{FF2B5EF4-FFF2-40B4-BE49-F238E27FC236}">
                      <a16:creationId xmlns:a16="http://schemas.microsoft.com/office/drawing/2014/main" id="{8092A6E1-D613-864A-E238-7222D8F2698C}"/>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正方形/長方形 84">
                  <a:extLst>
                    <a:ext uri="{FF2B5EF4-FFF2-40B4-BE49-F238E27FC236}">
                      <a16:creationId xmlns:a16="http://schemas.microsoft.com/office/drawing/2014/main" id="{FBA20097-3C34-A460-6294-9831FF4E2F23}"/>
                    </a:ext>
                  </a:extLst>
                </p:cNvPr>
                <p:cNvSpPr/>
                <p:nvPr/>
              </p:nvSpPr>
              <p:spPr>
                <a:xfrm rot="5400000">
                  <a:off x="6024869" y="1105276"/>
                  <a:ext cx="161310" cy="192405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4651E1C9-4D71-30A0-611B-FC97AF7EB35D}"/>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正方形/長方形 86">
                  <a:extLst>
                    <a:ext uri="{FF2B5EF4-FFF2-40B4-BE49-F238E27FC236}">
                      <a16:creationId xmlns:a16="http://schemas.microsoft.com/office/drawing/2014/main" id="{E5370C30-5D22-2E9A-C038-7AB6DE27CE5B}"/>
                    </a:ext>
                  </a:extLst>
                </p:cNvPr>
                <p:cNvSpPr/>
                <p:nvPr/>
              </p:nvSpPr>
              <p:spPr>
                <a:xfrm rot="10800000">
                  <a:off x="4795510" y="1186866"/>
                  <a:ext cx="167341" cy="6647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8" name="アーチ 77">
                <a:extLst>
                  <a:ext uri="{FF2B5EF4-FFF2-40B4-BE49-F238E27FC236}">
                    <a16:creationId xmlns:a16="http://schemas.microsoft.com/office/drawing/2014/main" id="{94C793A3-B281-4F2E-63DE-F70D2F58ADBF}"/>
                  </a:ext>
                </a:extLst>
              </p:cNvPr>
              <p:cNvSpPr/>
              <p:nvPr/>
            </p:nvSpPr>
            <p:spPr>
              <a:xfrm>
                <a:off x="5172946" y="5116231"/>
                <a:ext cx="619623" cy="689258"/>
              </a:xfrm>
              <a:prstGeom prst="blockArc">
                <a:avLst>
                  <a:gd name="adj1" fmla="val 10758327"/>
                  <a:gd name="adj2" fmla="val 16165626"/>
                  <a:gd name="adj3" fmla="val 2723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79" name="アーチ 78">
                <a:extLst>
                  <a:ext uri="{FF2B5EF4-FFF2-40B4-BE49-F238E27FC236}">
                    <a16:creationId xmlns:a16="http://schemas.microsoft.com/office/drawing/2014/main" id="{6A5E49D4-2F0A-D7B4-E4E7-803E7DB23616}"/>
                  </a:ext>
                </a:extLst>
              </p:cNvPr>
              <p:cNvSpPr/>
              <p:nvPr/>
            </p:nvSpPr>
            <p:spPr>
              <a:xfrm rot="5400000">
                <a:off x="7091789" y="5075439"/>
                <a:ext cx="618136" cy="699719"/>
              </a:xfrm>
              <a:prstGeom prst="blockArc">
                <a:avLst>
                  <a:gd name="adj1" fmla="val 10688123"/>
                  <a:gd name="adj2" fmla="val 16215959"/>
                  <a:gd name="adj3" fmla="val 2627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pic>
        <p:nvPicPr>
          <p:cNvPr id="3" name="図 2">
            <a:extLst>
              <a:ext uri="{FF2B5EF4-FFF2-40B4-BE49-F238E27FC236}">
                <a16:creationId xmlns:a16="http://schemas.microsoft.com/office/drawing/2014/main" id="{EB9A3D7E-843F-07C1-60D7-18212F09A8EC}"/>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3242971" y="1735482"/>
            <a:ext cx="1670449" cy="1431814"/>
          </a:xfrm>
          <a:prstGeom prst="rect">
            <a:avLst/>
          </a:prstGeom>
        </p:spPr>
      </p:pic>
      <p:pic>
        <p:nvPicPr>
          <p:cNvPr id="5" name="図 4">
            <a:extLst>
              <a:ext uri="{FF2B5EF4-FFF2-40B4-BE49-F238E27FC236}">
                <a16:creationId xmlns:a16="http://schemas.microsoft.com/office/drawing/2014/main" id="{407765DC-FFAD-1FB7-4908-B63C760F4798}"/>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5910764" y="4311399"/>
            <a:ext cx="1578271" cy="1490589"/>
          </a:xfrm>
          <a:prstGeom prst="rect">
            <a:avLst/>
          </a:prstGeom>
        </p:spPr>
      </p:pic>
      <p:grpSp>
        <p:nvGrpSpPr>
          <p:cNvPr id="4" name="グループ化 3">
            <a:extLst>
              <a:ext uri="{FF2B5EF4-FFF2-40B4-BE49-F238E27FC236}">
                <a16:creationId xmlns:a16="http://schemas.microsoft.com/office/drawing/2014/main" id="{038124B5-2E48-2167-B811-10C6AFCEB78B}"/>
              </a:ext>
            </a:extLst>
          </p:cNvPr>
          <p:cNvGrpSpPr/>
          <p:nvPr/>
        </p:nvGrpSpPr>
        <p:grpSpPr>
          <a:xfrm>
            <a:off x="9160139" y="5802346"/>
            <a:ext cx="602968" cy="369996"/>
            <a:chOff x="9265177" y="5875397"/>
            <a:chExt cx="602968" cy="369996"/>
          </a:xfrm>
        </p:grpSpPr>
        <p:sp>
          <p:nvSpPr>
            <p:cNvPr id="6" name="楕円 5">
              <a:extLst>
                <a:ext uri="{FF2B5EF4-FFF2-40B4-BE49-F238E27FC236}">
                  <a16:creationId xmlns:a16="http://schemas.microsoft.com/office/drawing/2014/main" id="{2813DBC3-3FC1-322A-2C61-9415A7B30060}"/>
                </a:ext>
              </a:extLst>
            </p:cNvPr>
            <p:cNvSpPr/>
            <p:nvPr/>
          </p:nvSpPr>
          <p:spPr>
            <a:xfrm>
              <a:off x="9349571" y="5878442"/>
              <a:ext cx="353108" cy="366951"/>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566DF305-3696-95EB-BB18-207382E8A064}"/>
                </a:ext>
              </a:extLst>
            </p:cNvPr>
            <p:cNvSpPr txBox="1"/>
            <p:nvPr/>
          </p:nvSpPr>
          <p:spPr>
            <a:xfrm>
              <a:off x="9265177" y="5875397"/>
              <a:ext cx="602968" cy="369332"/>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grpSp>
        <p:nvGrpSpPr>
          <p:cNvPr id="2" name="グループ化 1">
            <a:extLst>
              <a:ext uri="{FF2B5EF4-FFF2-40B4-BE49-F238E27FC236}">
                <a16:creationId xmlns:a16="http://schemas.microsoft.com/office/drawing/2014/main" id="{87ABC2EC-EBA7-49FD-9B90-F8512EC12374}"/>
              </a:ext>
            </a:extLst>
          </p:cNvPr>
          <p:cNvGrpSpPr/>
          <p:nvPr/>
        </p:nvGrpSpPr>
        <p:grpSpPr>
          <a:xfrm>
            <a:off x="6944825" y="4312021"/>
            <a:ext cx="2473356" cy="1578271"/>
            <a:chOff x="7038975" y="4440918"/>
            <a:chExt cx="1933564" cy="1436333"/>
          </a:xfrm>
        </p:grpSpPr>
        <p:sp>
          <p:nvSpPr>
            <p:cNvPr id="16" name="爆発: 8 pt 15">
              <a:extLst>
                <a:ext uri="{FF2B5EF4-FFF2-40B4-BE49-F238E27FC236}">
                  <a16:creationId xmlns:a16="http://schemas.microsoft.com/office/drawing/2014/main" id="{D2D92F63-1959-4437-FBD3-D3626B170CB9}"/>
                </a:ext>
              </a:extLst>
            </p:cNvPr>
            <p:cNvSpPr/>
            <p:nvPr/>
          </p:nvSpPr>
          <p:spPr>
            <a:xfrm>
              <a:off x="7038975" y="4440918"/>
              <a:ext cx="1933564" cy="1436333"/>
            </a:xfrm>
            <a:prstGeom prst="irregularSeal1">
              <a:avLst/>
            </a:prstGeom>
            <a:solidFill>
              <a:srgbClr val="FF0000"/>
            </a:solidFill>
            <a:ln w="381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7" name="テキスト ボックス 16">
              <a:extLst>
                <a:ext uri="{FF2B5EF4-FFF2-40B4-BE49-F238E27FC236}">
                  <a16:creationId xmlns:a16="http://schemas.microsoft.com/office/drawing/2014/main" id="{5932892A-4090-72DF-0DBF-9B63900162C2}"/>
                </a:ext>
              </a:extLst>
            </p:cNvPr>
            <p:cNvSpPr txBox="1"/>
            <p:nvPr/>
          </p:nvSpPr>
          <p:spPr>
            <a:xfrm>
              <a:off x="7356594" y="4851218"/>
              <a:ext cx="1333364" cy="532185"/>
            </a:xfrm>
            <a:prstGeom prst="rect">
              <a:avLst/>
            </a:prstGeom>
            <a:noFill/>
          </p:spPr>
          <p:txBody>
            <a:bodyPr wrap="square" rtlCol="0">
              <a:spAutoFit/>
            </a:bodyPr>
            <a:lstStyle/>
            <a:p>
              <a:r>
                <a:rPr lang="en-US" altLang="ja-JP" sz="3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Collision</a:t>
              </a:r>
            </a:p>
          </p:txBody>
        </p:sp>
      </p:grpSp>
    </p:spTree>
    <p:extLst>
      <p:ext uri="{BB962C8B-B14F-4D97-AF65-F5344CB8AC3E}">
        <p14:creationId xmlns:p14="http://schemas.microsoft.com/office/powerpoint/2010/main" val="3062134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nodeType="clickEffect">
                                  <p:stCondLst>
                                    <p:cond delay="0"/>
                                  </p:stCondLst>
                                  <p:childTnLst>
                                    <p:animMotion origin="layout" path="M 8.33333E-7 1.48148E-6 L 0.1431 0.11852 " pathEditMode="relative" rAng="0" ptsTypes="AA">
                                      <p:cBhvr>
                                        <p:cTn id="25" dur="2000" fill="hold"/>
                                        <p:tgtEl>
                                          <p:spTgt spid="5"/>
                                        </p:tgtEl>
                                        <p:attrNameLst>
                                          <p:attrName>ppt_x</p:attrName>
                                          <p:attrName>ppt_y</p:attrName>
                                        </p:attrNameLst>
                                      </p:cBhvr>
                                      <p:rCtr x="7148" y="5926"/>
                                    </p:animMotion>
                                  </p:childTnLst>
                                </p:cTn>
                              </p:par>
                            </p:childTnLst>
                          </p:cTn>
                        </p:par>
                      </p:childTnLst>
                    </p:cTn>
                  </p:par>
                  <p:par>
                    <p:cTn id="26" fill="hold">
                      <p:stCondLst>
                        <p:cond delay="indefinite"/>
                      </p:stCondLst>
                      <p:childTnLst>
                        <p:par>
                          <p:cTn id="27" fill="hold">
                            <p:stCondLst>
                              <p:cond delay="0"/>
                            </p:stCondLst>
                            <p:childTnLst>
                              <p:par>
                                <p:cTn id="28" presetID="42" presetClass="path" presetSubtype="0" accel="50000" decel="50000" fill="hold" nodeType="clickEffect">
                                  <p:stCondLst>
                                    <p:cond delay="0"/>
                                  </p:stCondLst>
                                  <p:childTnLst>
                                    <p:animMotion origin="layout" path="M 4.79167E-6 2.59259E-6 L 0.26106 0.31412 " pathEditMode="relative" rAng="0" ptsTypes="AA">
                                      <p:cBhvr>
                                        <p:cTn id="29" dur="2000" fill="hold"/>
                                        <p:tgtEl>
                                          <p:spTgt spid="3"/>
                                        </p:tgtEl>
                                        <p:attrNameLst>
                                          <p:attrName>ppt_x</p:attrName>
                                          <p:attrName>ppt_y</p:attrName>
                                        </p:attrNameLst>
                                      </p:cBhvr>
                                      <p:rCtr x="13047" y="15694"/>
                                    </p:animMotion>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2"/>
                                        </p:tgtEl>
                                        <p:attrNameLst>
                                          <p:attrName>style.visibility</p:attrName>
                                        </p:attrNameLst>
                                      </p:cBhvr>
                                      <p:to>
                                        <p:strVal val="visible"/>
                                      </p:to>
                                    </p:set>
                                    <p:anim calcmode="lin" valueType="num">
                                      <p:cBhvr>
                                        <p:cTn id="34" dur="500" fill="hold"/>
                                        <p:tgtEl>
                                          <p:spTgt spid="2"/>
                                        </p:tgtEl>
                                        <p:attrNameLst>
                                          <p:attrName>ppt_w</p:attrName>
                                        </p:attrNameLst>
                                      </p:cBhvr>
                                      <p:tavLst>
                                        <p:tav tm="0">
                                          <p:val>
                                            <p:fltVal val="0"/>
                                          </p:val>
                                        </p:tav>
                                        <p:tav tm="100000">
                                          <p:val>
                                            <p:strVal val="#ppt_w"/>
                                          </p:val>
                                        </p:tav>
                                      </p:tavLst>
                                    </p:anim>
                                    <p:anim calcmode="lin" valueType="num">
                                      <p:cBhvr>
                                        <p:cTn id="35" dur="500" fill="hold"/>
                                        <p:tgtEl>
                                          <p:spTgt spid="2"/>
                                        </p:tgtEl>
                                        <p:attrNameLst>
                                          <p:attrName>ppt_h</p:attrName>
                                        </p:attrNameLst>
                                      </p:cBhvr>
                                      <p:tavLst>
                                        <p:tav tm="0">
                                          <p:val>
                                            <p:fltVal val="0"/>
                                          </p:val>
                                        </p:tav>
                                        <p:tav tm="100000">
                                          <p:val>
                                            <p:strVal val="#ppt_h"/>
                                          </p:val>
                                        </p:tav>
                                      </p:tavLst>
                                    </p:anim>
                                    <p:animEffect transition="in" filter="fade">
                                      <p:cBhvr>
                                        <p:cTn id="36" dur="500"/>
                                        <p:tgtEl>
                                          <p:spTgt spid="2"/>
                                        </p:tgtEl>
                                      </p:cBhvr>
                                    </p:animEffect>
                                  </p:childTnLst>
                                </p:cTn>
                              </p:par>
                            </p:childTnLst>
                          </p:cTn>
                        </p:par>
                      </p:childTnLst>
                    </p:cTn>
                  </p:par>
                  <p:par>
                    <p:cTn id="37" fill="hold">
                      <p:stCondLst>
                        <p:cond delay="indefinite"/>
                      </p:stCondLst>
                      <p:childTnLst>
                        <p:par>
                          <p:cTn id="38" fill="hold">
                            <p:stCondLst>
                              <p:cond delay="0"/>
                            </p:stCondLst>
                            <p:childTnLst>
                              <p:par>
                                <p:cTn id="39" presetID="8" presetClass="emph" presetSubtype="0" fill="hold" nodeType="clickEffect">
                                  <p:stCondLst>
                                    <p:cond delay="0"/>
                                  </p:stCondLst>
                                  <p:childTnLst>
                                    <p:animRot by="21600000">
                                      <p:cBhvr>
                                        <p:cTn id="40" dur="1000" fill="hold"/>
                                        <p:tgtEl>
                                          <p:spTgt spid="2"/>
                                        </p:tgtEl>
                                        <p:attrNameLst>
                                          <p:attrName>r</p:attrName>
                                        </p:attrNameLst>
                                      </p:cBhvr>
                                    </p:animRot>
                                  </p:childTnLst>
                                </p:cTn>
                              </p:par>
                              <p:par>
                                <p:cTn id="41" presetID="6" presetClass="emph" presetSubtype="0" fill="hold" nodeType="withEffect">
                                  <p:stCondLst>
                                    <p:cond delay="0"/>
                                  </p:stCondLst>
                                  <p:childTnLst>
                                    <p:animScale>
                                      <p:cBhvr>
                                        <p:cTn id="42" dur="1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657CC0-B5D0-899E-ECBA-83F349BD0B0D}"/>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DA9E5975-5D25-E60B-A541-50F2C20AACA1}"/>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5BBFF86D-612D-2CEC-AE98-6C669D4D1255}"/>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(2025 Japan Open)</a:t>
            </a:r>
          </a:p>
        </p:txBody>
      </p:sp>
      <p:grpSp>
        <p:nvGrpSpPr>
          <p:cNvPr id="88" name="グループ化 87">
            <a:extLst>
              <a:ext uri="{FF2B5EF4-FFF2-40B4-BE49-F238E27FC236}">
                <a16:creationId xmlns:a16="http://schemas.microsoft.com/office/drawing/2014/main" id="{23A10685-3FDD-5625-A7AB-3123D94A5E9B}"/>
              </a:ext>
            </a:extLst>
          </p:cNvPr>
          <p:cNvGrpSpPr/>
          <p:nvPr/>
        </p:nvGrpSpPr>
        <p:grpSpPr>
          <a:xfrm>
            <a:off x="1771559" y="1020406"/>
            <a:ext cx="8648882" cy="5748666"/>
            <a:chOff x="1437786" y="1114423"/>
            <a:chExt cx="8208346" cy="5406091"/>
          </a:xfrm>
        </p:grpSpPr>
        <p:grpSp>
          <p:nvGrpSpPr>
            <p:cNvPr id="75" name="グループ化 74">
              <a:extLst>
                <a:ext uri="{FF2B5EF4-FFF2-40B4-BE49-F238E27FC236}">
                  <a16:creationId xmlns:a16="http://schemas.microsoft.com/office/drawing/2014/main" id="{E50944DC-6B00-AF90-C7DC-D65AE4868098}"/>
                </a:ext>
              </a:extLst>
            </p:cNvPr>
            <p:cNvGrpSpPr/>
            <p:nvPr/>
          </p:nvGrpSpPr>
          <p:grpSpPr>
            <a:xfrm rot="16200000">
              <a:off x="4880646" y="1755029"/>
              <a:ext cx="5401331" cy="4129640"/>
              <a:chOff x="2441647" y="1020406"/>
              <a:chExt cx="7693891" cy="5754254"/>
            </a:xfrm>
          </p:grpSpPr>
          <p:grpSp>
            <p:nvGrpSpPr>
              <p:cNvPr id="62" name="グループ化 61">
                <a:extLst>
                  <a:ext uri="{FF2B5EF4-FFF2-40B4-BE49-F238E27FC236}">
                    <a16:creationId xmlns:a16="http://schemas.microsoft.com/office/drawing/2014/main" id="{0BF7A01D-5431-0A8E-8EA2-B5C252AE2E3C}"/>
                  </a:ext>
                </a:extLst>
              </p:cNvPr>
              <p:cNvGrpSpPr/>
              <p:nvPr/>
            </p:nvGrpSpPr>
            <p:grpSpPr>
              <a:xfrm rot="10800000">
                <a:off x="2441647" y="1020406"/>
                <a:ext cx="7693891" cy="5754254"/>
                <a:chOff x="2410690" y="489528"/>
                <a:chExt cx="7693891" cy="5754254"/>
              </a:xfrm>
            </p:grpSpPr>
            <p:sp>
              <p:nvSpPr>
                <p:cNvPr id="63" name="正方形/長方形 62">
                  <a:extLst>
                    <a:ext uri="{FF2B5EF4-FFF2-40B4-BE49-F238E27FC236}">
                      <a16:creationId xmlns:a16="http://schemas.microsoft.com/office/drawing/2014/main" id="{0FBEDC4D-41A3-C9ED-E14D-7474CC217064}"/>
                    </a:ext>
                  </a:extLst>
                </p:cNvPr>
                <p:cNvSpPr/>
                <p:nvPr/>
              </p:nvSpPr>
              <p:spPr>
                <a:xfrm>
                  <a:off x="2410690" y="729673"/>
                  <a:ext cx="7693891" cy="5514109"/>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4520BE22-1A69-97B0-CF6A-6ADF7F0F06C4}"/>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549A6D21-5D87-907A-E434-61D2C4E63C7B}"/>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3EFF0558-5E7E-6242-FA99-9D30487E086A}"/>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8DFEACD6-AE86-E5BD-9AF6-84EC3FDF585D}"/>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D037562E-4823-9E1E-F6BA-20F623EC9DFC}"/>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AAACEE53-E471-19B2-8497-F85C41693D5A}"/>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0A8B61A7-970D-1743-D842-3781BD555C89}"/>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D4B10028-8E19-B777-562D-89F14C6AA80C}"/>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C5903ED2-34FC-1A2F-2D0F-931754053C58}"/>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76" name="グループ化 75">
              <a:extLst>
                <a:ext uri="{FF2B5EF4-FFF2-40B4-BE49-F238E27FC236}">
                  <a16:creationId xmlns:a16="http://schemas.microsoft.com/office/drawing/2014/main" id="{EF0CC6D4-BEFE-87D8-AFFA-5CF83A945709}"/>
                </a:ext>
              </a:extLst>
            </p:cNvPr>
            <p:cNvGrpSpPr/>
            <p:nvPr/>
          </p:nvGrpSpPr>
          <p:grpSpPr>
            <a:xfrm rot="5400000">
              <a:off x="819767" y="1732442"/>
              <a:ext cx="5401332" cy="4165293"/>
              <a:chOff x="2540076" y="970727"/>
              <a:chExt cx="7693893" cy="5803933"/>
            </a:xfrm>
          </p:grpSpPr>
          <p:grpSp>
            <p:nvGrpSpPr>
              <p:cNvPr id="77" name="グループ化 76">
                <a:extLst>
                  <a:ext uri="{FF2B5EF4-FFF2-40B4-BE49-F238E27FC236}">
                    <a16:creationId xmlns:a16="http://schemas.microsoft.com/office/drawing/2014/main" id="{2B536592-77DC-5E3F-EB7D-BC15F52137D6}"/>
                  </a:ext>
                </a:extLst>
              </p:cNvPr>
              <p:cNvGrpSpPr/>
              <p:nvPr/>
            </p:nvGrpSpPr>
            <p:grpSpPr>
              <a:xfrm rot="10800000">
                <a:off x="2540076" y="970727"/>
                <a:ext cx="7693893" cy="5803933"/>
                <a:chOff x="2312259" y="489528"/>
                <a:chExt cx="7693893" cy="5803933"/>
              </a:xfrm>
            </p:grpSpPr>
            <p:sp>
              <p:nvSpPr>
                <p:cNvPr id="80" name="正方形/長方形 79">
                  <a:extLst>
                    <a:ext uri="{FF2B5EF4-FFF2-40B4-BE49-F238E27FC236}">
                      <a16:creationId xmlns:a16="http://schemas.microsoft.com/office/drawing/2014/main" id="{6D3429DE-0059-72E6-5C56-5C5A07317E4E}"/>
                    </a:ext>
                  </a:extLst>
                </p:cNvPr>
                <p:cNvSpPr/>
                <p:nvPr/>
              </p:nvSpPr>
              <p:spPr>
                <a:xfrm>
                  <a:off x="2312259" y="732991"/>
                  <a:ext cx="7693893" cy="551410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1" name="正方形/長方形 80">
                  <a:extLst>
                    <a:ext uri="{FF2B5EF4-FFF2-40B4-BE49-F238E27FC236}">
                      <a16:creationId xmlns:a16="http://schemas.microsoft.com/office/drawing/2014/main" id="{091C7577-BA96-291C-69C4-95F972699E7F}"/>
                    </a:ext>
                  </a:extLst>
                </p:cNvPr>
                <p:cNvSpPr/>
                <p:nvPr/>
              </p:nvSpPr>
              <p:spPr>
                <a:xfrm>
                  <a:off x="4793673" y="489528"/>
                  <a:ext cx="2549236" cy="48029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2" name="正方形/長方形 81">
                  <a:extLst>
                    <a:ext uri="{FF2B5EF4-FFF2-40B4-BE49-F238E27FC236}">
                      <a16:creationId xmlns:a16="http://schemas.microsoft.com/office/drawing/2014/main" id="{4C7C0B8C-DDEC-3541-0D6B-E7173F880D74}"/>
                    </a:ext>
                  </a:extLst>
                </p:cNvPr>
                <p:cNvSpPr/>
                <p:nvPr/>
              </p:nvSpPr>
              <p:spPr>
                <a:xfrm>
                  <a:off x="2756083" y="1211645"/>
                  <a:ext cx="193964" cy="50522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3" name="正方形/長方形 82">
                  <a:extLst>
                    <a:ext uri="{FF2B5EF4-FFF2-40B4-BE49-F238E27FC236}">
                      <a16:creationId xmlns:a16="http://schemas.microsoft.com/office/drawing/2014/main" id="{E2EABC54-6B7A-154C-5A1B-14EB2D880387}"/>
                    </a:ext>
                  </a:extLst>
                </p:cNvPr>
                <p:cNvSpPr/>
                <p:nvPr/>
              </p:nvSpPr>
              <p:spPr>
                <a:xfrm>
                  <a:off x="9448813" y="1186871"/>
                  <a:ext cx="193964" cy="51065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正方形/長方形 83">
                  <a:extLst>
                    <a:ext uri="{FF2B5EF4-FFF2-40B4-BE49-F238E27FC236}">
                      <a16:creationId xmlns:a16="http://schemas.microsoft.com/office/drawing/2014/main" id="{483FBCB6-6075-0B4D-F0F4-2DD290D98637}"/>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正方形/長方形 84">
                  <a:extLst>
                    <a:ext uri="{FF2B5EF4-FFF2-40B4-BE49-F238E27FC236}">
                      <a16:creationId xmlns:a16="http://schemas.microsoft.com/office/drawing/2014/main" id="{0602A93D-55F8-FE59-DAE6-DCDE56727E11}"/>
                    </a:ext>
                  </a:extLst>
                </p:cNvPr>
                <p:cNvSpPr/>
                <p:nvPr/>
              </p:nvSpPr>
              <p:spPr>
                <a:xfrm rot="5400000">
                  <a:off x="6024869" y="1105276"/>
                  <a:ext cx="161310" cy="192405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D3DE2843-E13D-E93C-404A-F5C767DC0A81}"/>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正方形/長方形 86">
                  <a:extLst>
                    <a:ext uri="{FF2B5EF4-FFF2-40B4-BE49-F238E27FC236}">
                      <a16:creationId xmlns:a16="http://schemas.microsoft.com/office/drawing/2014/main" id="{025687DD-EF6F-3C16-540B-C9A8A1368518}"/>
                    </a:ext>
                  </a:extLst>
                </p:cNvPr>
                <p:cNvSpPr/>
                <p:nvPr/>
              </p:nvSpPr>
              <p:spPr>
                <a:xfrm rot="10800000">
                  <a:off x="4795510" y="1186866"/>
                  <a:ext cx="167341" cy="6647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8" name="アーチ 77">
                <a:extLst>
                  <a:ext uri="{FF2B5EF4-FFF2-40B4-BE49-F238E27FC236}">
                    <a16:creationId xmlns:a16="http://schemas.microsoft.com/office/drawing/2014/main" id="{EFFB5C1C-0D87-EC7E-86C5-CAD74B94947C}"/>
                  </a:ext>
                </a:extLst>
              </p:cNvPr>
              <p:cNvSpPr/>
              <p:nvPr/>
            </p:nvSpPr>
            <p:spPr>
              <a:xfrm>
                <a:off x="5172946" y="5116231"/>
                <a:ext cx="619623" cy="689258"/>
              </a:xfrm>
              <a:prstGeom prst="blockArc">
                <a:avLst>
                  <a:gd name="adj1" fmla="val 10758327"/>
                  <a:gd name="adj2" fmla="val 16165626"/>
                  <a:gd name="adj3" fmla="val 2723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79" name="アーチ 78">
                <a:extLst>
                  <a:ext uri="{FF2B5EF4-FFF2-40B4-BE49-F238E27FC236}">
                    <a16:creationId xmlns:a16="http://schemas.microsoft.com/office/drawing/2014/main" id="{38E533EE-DDB8-635F-3B52-C12AE36B6351}"/>
                  </a:ext>
                </a:extLst>
              </p:cNvPr>
              <p:cNvSpPr/>
              <p:nvPr/>
            </p:nvSpPr>
            <p:spPr>
              <a:xfrm rot="5400000">
                <a:off x="7091789" y="5075439"/>
                <a:ext cx="618136" cy="699719"/>
              </a:xfrm>
              <a:prstGeom prst="blockArc">
                <a:avLst>
                  <a:gd name="adj1" fmla="val 10688123"/>
                  <a:gd name="adj2" fmla="val 16215959"/>
                  <a:gd name="adj3" fmla="val 2627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pic>
        <p:nvPicPr>
          <p:cNvPr id="3" name="図 2">
            <a:extLst>
              <a:ext uri="{FF2B5EF4-FFF2-40B4-BE49-F238E27FC236}">
                <a16:creationId xmlns:a16="http://schemas.microsoft.com/office/drawing/2014/main" id="{DFA2A8EE-80C1-6439-0134-6F9F2387CB80}"/>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2251139" y="2824655"/>
            <a:ext cx="1368978" cy="1173410"/>
          </a:xfrm>
          <a:prstGeom prst="rect">
            <a:avLst/>
          </a:prstGeom>
        </p:spPr>
      </p:pic>
      <p:pic>
        <p:nvPicPr>
          <p:cNvPr id="5" name="図 4">
            <a:extLst>
              <a:ext uri="{FF2B5EF4-FFF2-40B4-BE49-F238E27FC236}">
                <a16:creationId xmlns:a16="http://schemas.microsoft.com/office/drawing/2014/main" id="{698FD0E6-7E85-180E-A9B3-D1C1230A46DC}"/>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6051343" y="4305942"/>
            <a:ext cx="1381840" cy="1305071"/>
          </a:xfrm>
          <a:prstGeom prst="rect">
            <a:avLst/>
          </a:prstGeom>
        </p:spPr>
      </p:pic>
      <p:grpSp>
        <p:nvGrpSpPr>
          <p:cNvPr id="8" name="グループ化 7">
            <a:extLst>
              <a:ext uri="{FF2B5EF4-FFF2-40B4-BE49-F238E27FC236}">
                <a16:creationId xmlns:a16="http://schemas.microsoft.com/office/drawing/2014/main" id="{347649B0-9062-F5C2-42AF-82E2A68EE22F}"/>
              </a:ext>
            </a:extLst>
          </p:cNvPr>
          <p:cNvGrpSpPr/>
          <p:nvPr/>
        </p:nvGrpSpPr>
        <p:grpSpPr>
          <a:xfrm>
            <a:off x="9160139" y="5802346"/>
            <a:ext cx="602968" cy="369996"/>
            <a:chOff x="9265177" y="5875397"/>
            <a:chExt cx="602968" cy="369996"/>
          </a:xfrm>
        </p:grpSpPr>
        <p:sp>
          <p:nvSpPr>
            <p:cNvPr id="9" name="楕円 8">
              <a:extLst>
                <a:ext uri="{FF2B5EF4-FFF2-40B4-BE49-F238E27FC236}">
                  <a16:creationId xmlns:a16="http://schemas.microsoft.com/office/drawing/2014/main" id="{1277BCA5-00C0-280C-7313-17E65A1C8697}"/>
                </a:ext>
              </a:extLst>
            </p:cNvPr>
            <p:cNvSpPr/>
            <p:nvPr/>
          </p:nvSpPr>
          <p:spPr>
            <a:xfrm>
              <a:off x="9349571" y="5878442"/>
              <a:ext cx="353108" cy="366951"/>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F6B06AB5-4539-6634-5A19-E27A63E24400}"/>
                </a:ext>
              </a:extLst>
            </p:cNvPr>
            <p:cNvSpPr txBox="1"/>
            <p:nvPr/>
          </p:nvSpPr>
          <p:spPr>
            <a:xfrm>
              <a:off x="9265177" y="5875397"/>
              <a:ext cx="602968" cy="369332"/>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grpSp>
        <p:nvGrpSpPr>
          <p:cNvPr id="14" name="グループ化 13">
            <a:extLst>
              <a:ext uri="{FF2B5EF4-FFF2-40B4-BE49-F238E27FC236}">
                <a16:creationId xmlns:a16="http://schemas.microsoft.com/office/drawing/2014/main" id="{7BBD0F8D-512F-6A2A-19A2-9C57BA11A94E}"/>
              </a:ext>
            </a:extLst>
          </p:cNvPr>
          <p:cNvGrpSpPr/>
          <p:nvPr/>
        </p:nvGrpSpPr>
        <p:grpSpPr>
          <a:xfrm>
            <a:off x="3313672" y="2300906"/>
            <a:ext cx="5145258" cy="3051379"/>
            <a:chOff x="7038975" y="4440918"/>
            <a:chExt cx="1933564" cy="1436333"/>
          </a:xfrm>
        </p:grpSpPr>
        <p:sp>
          <p:nvSpPr>
            <p:cNvPr id="15" name="爆発: 8 pt 14">
              <a:extLst>
                <a:ext uri="{FF2B5EF4-FFF2-40B4-BE49-F238E27FC236}">
                  <a16:creationId xmlns:a16="http://schemas.microsoft.com/office/drawing/2014/main" id="{97A403B8-DBA9-B21F-A0C1-110D9D1B3E59}"/>
                </a:ext>
              </a:extLst>
            </p:cNvPr>
            <p:cNvSpPr/>
            <p:nvPr/>
          </p:nvSpPr>
          <p:spPr>
            <a:xfrm>
              <a:off x="7038975" y="4440918"/>
              <a:ext cx="1933564" cy="1436333"/>
            </a:xfrm>
            <a:prstGeom prst="irregularSeal1">
              <a:avLst/>
            </a:prstGeom>
            <a:solidFill>
              <a:srgbClr val="FF0000"/>
            </a:solidFill>
            <a:ln w="381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6" name="テキスト ボックス 15">
              <a:extLst>
                <a:ext uri="{FF2B5EF4-FFF2-40B4-BE49-F238E27FC236}">
                  <a16:creationId xmlns:a16="http://schemas.microsoft.com/office/drawing/2014/main" id="{8A038D59-3837-3E0E-EECC-51CD367F3779}"/>
                </a:ext>
              </a:extLst>
            </p:cNvPr>
            <p:cNvSpPr txBox="1"/>
            <p:nvPr/>
          </p:nvSpPr>
          <p:spPr>
            <a:xfrm>
              <a:off x="7296104" y="4911020"/>
              <a:ext cx="1450151" cy="434626"/>
            </a:xfrm>
            <a:prstGeom prst="rect">
              <a:avLst/>
            </a:prstGeom>
            <a:noFill/>
          </p:spPr>
          <p:txBody>
            <a:bodyPr wrap="square" rtlCol="0">
              <a:spAutoFit/>
            </a:bodyPr>
            <a:lstStyle/>
            <a:p>
              <a:r>
                <a:rPr lang="en-US" altLang="ja-JP" sz="54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Not collision</a:t>
              </a:r>
            </a:p>
          </p:txBody>
        </p:sp>
      </p:grpSp>
    </p:spTree>
    <p:extLst>
      <p:ext uri="{BB962C8B-B14F-4D97-AF65-F5344CB8AC3E}">
        <p14:creationId xmlns:p14="http://schemas.microsoft.com/office/powerpoint/2010/main" val="1919471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nodeType="clickEffect">
                                  <p:stCondLst>
                                    <p:cond delay="0"/>
                                  </p:stCondLst>
                                  <p:childTnLst>
                                    <p:animMotion origin="layout" path="M -4.79167E-6 3.33333E-6 L 0.15261 0.10092 " pathEditMode="relative" rAng="0" ptsTypes="AA">
                                      <p:cBhvr>
                                        <p:cTn id="25" dur="2000" fill="hold"/>
                                        <p:tgtEl>
                                          <p:spTgt spid="5"/>
                                        </p:tgtEl>
                                        <p:attrNameLst>
                                          <p:attrName>ppt_x</p:attrName>
                                          <p:attrName>ppt_y</p:attrName>
                                        </p:attrNameLst>
                                      </p:cBhvr>
                                      <p:rCtr x="7630" y="5046"/>
                                    </p:animMotion>
                                  </p:childTnLst>
                                </p:cTn>
                              </p:par>
                            </p:childTnLst>
                          </p:cTn>
                        </p:par>
                      </p:childTnLst>
                    </p:cTn>
                  </p:par>
                  <p:par>
                    <p:cTn id="26" fill="hold">
                      <p:stCondLst>
                        <p:cond delay="indefinite"/>
                      </p:stCondLst>
                      <p:childTnLst>
                        <p:par>
                          <p:cTn id="27" fill="hold">
                            <p:stCondLst>
                              <p:cond delay="0"/>
                            </p:stCondLst>
                            <p:childTnLst>
                              <p:par>
                                <p:cTn id="28" presetID="42" presetClass="path" presetSubtype="0" accel="50000" decel="50000" fill="hold" nodeType="clickEffect">
                                  <p:stCondLst>
                                    <p:cond delay="0"/>
                                  </p:stCondLst>
                                  <p:childTnLst>
                                    <p:animMotion origin="layout" path="M 4.79167E-6 -2.22222E-6 L -0.00027 0.23056 " pathEditMode="relative" rAng="0" ptsTypes="AA">
                                      <p:cBhvr>
                                        <p:cTn id="29" dur="2000" fill="hold"/>
                                        <p:tgtEl>
                                          <p:spTgt spid="3"/>
                                        </p:tgtEl>
                                        <p:attrNameLst>
                                          <p:attrName>ppt_x</p:attrName>
                                          <p:attrName>ppt_y</p:attrName>
                                        </p:attrNameLst>
                                      </p:cBhvr>
                                      <p:rCtr x="-13" y="11528"/>
                                    </p:animMotion>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p:cTn id="34" dur="500" fill="hold"/>
                                        <p:tgtEl>
                                          <p:spTgt spid="14"/>
                                        </p:tgtEl>
                                        <p:attrNameLst>
                                          <p:attrName>ppt_w</p:attrName>
                                        </p:attrNameLst>
                                      </p:cBhvr>
                                      <p:tavLst>
                                        <p:tav tm="0">
                                          <p:val>
                                            <p:fltVal val="0"/>
                                          </p:val>
                                        </p:tav>
                                        <p:tav tm="100000">
                                          <p:val>
                                            <p:strVal val="#ppt_w"/>
                                          </p:val>
                                        </p:tav>
                                      </p:tavLst>
                                    </p:anim>
                                    <p:anim calcmode="lin" valueType="num">
                                      <p:cBhvr>
                                        <p:cTn id="35" dur="500" fill="hold"/>
                                        <p:tgtEl>
                                          <p:spTgt spid="14"/>
                                        </p:tgtEl>
                                        <p:attrNameLst>
                                          <p:attrName>ppt_h</p:attrName>
                                        </p:attrNameLst>
                                      </p:cBhvr>
                                      <p:tavLst>
                                        <p:tav tm="0">
                                          <p:val>
                                            <p:fltVal val="0"/>
                                          </p:val>
                                        </p:tav>
                                        <p:tav tm="100000">
                                          <p:val>
                                            <p:strVal val="#ppt_h"/>
                                          </p:val>
                                        </p:tav>
                                      </p:tavLst>
                                    </p:anim>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8" presetClass="emph" presetSubtype="0" fill="hold" nodeType="clickEffect">
                                  <p:stCondLst>
                                    <p:cond delay="0"/>
                                  </p:stCondLst>
                                  <p:childTnLst>
                                    <p:animRot by="21600000">
                                      <p:cBhvr>
                                        <p:cTn id="40" dur="1000" fill="hold"/>
                                        <p:tgtEl>
                                          <p:spTgt spid="14"/>
                                        </p:tgtEl>
                                        <p:attrNameLst>
                                          <p:attrName>r</p:attrName>
                                        </p:attrNameLst>
                                      </p:cBhvr>
                                    </p:animRot>
                                  </p:childTnLst>
                                </p:cTn>
                              </p:par>
                              <p:par>
                                <p:cTn id="41" presetID="6" presetClass="emph" presetSubtype="0" fill="hold" nodeType="withEffect">
                                  <p:stCondLst>
                                    <p:cond delay="0"/>
                                  </p:stCondLst>
                                  <p:childTnLst>
                                    <p:animScale>
                                      <p:cBhvr>
                                        <p:cTn id="42" dur="1000" fill="hold"/>
                                        <p:tgtEl>
                                          <p:spTgt spid="1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82A1B4-C7AE-F9BA-211C-D447714D4C1A}"/>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3AAA058D-CDE8-EC98-60DB-E622F5C8EA71}"/>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4EBDB641-0800-FF82-D721-3EE0285D50D1}"/>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(Attacker robot)</a:t>
            </a:r>
          </a:p>
        </p:txBody>
      </p:sp>
      <p:grpSp>
        <p:nvGrpSpPr>
          <p:cNvPr id="75" name="グループ化 74">
            <a:extLst>
              <a:ext uri="{FF2B5EF4-FFF2-40B4-BE49-F238E27FC236}">
                <a16:creationId xmlns:a16="http://schemas.microsoft.com/office/drawing/2014/main" id="{AA75704E-203C-72F2-365B-2AF66550581E}"/>
              </a:ext>
            </a:extLst>
          </p:cNvPr>
          <p:cNvGrpSpPr/>
          <p:nvPr/>
        </p:nvGrpSpPr>
        <p:grpSpPr>
          <a:xfrm rot="10800000">
            <a:off x="2431527" y="1190171"/>
            <a:ext cx="7699443" cy="5663086"/>
            <a:chOff x="2441647" y="1020403"/>
            <a:chExt cx="7693891" cy="5754257"/>
          </a:xfrm>
        </p:grpSpPr>
        <p:grpSp>
          <p:nvGrpSpPr>
            <p:cNvPr id="62" name="グループ化 61">
              <a:extLst>
                <a:ext uri="{FF2B5EF4-FFF2-40B4-BE49-F238E27FC236}">
                  <a16:creationId xmlns:a16="http://schemas.microsoft.com/office/drawing/2014/main" id="{76C81CDF-3511-AA77-3849-B9583AA459B8}"/>
                </a:ext>
              </a:extLst>
            </p:cNvPr>
            <p:cNvGrpSpPr/>
            <p:nvPr/>
          </p:nvGrpSpPr>
          <p:grpSpPr>
            <a:xfrm rot="10800000">
              <a:off x="2441647" y="1020403"/>
              <a:ext cx="7693891" cy="5754257"/>
              <a:chOff x="2410690" y="489528"/>
              <a:chExt cx="7693891" cy="5754257"/>
            </a:xfrm>
          </p:grpSpPr>
          <p:sp>
            <p:nvSpPr>
              <p:cNvPr id="63" name="正方形/長方形 62">
                <a:extLst>
                  <a:ext uri="{FF2B5EF4-FFF2-40B4-BE49-F238E27FC236}">
                    <a16:creationId xmlns:a16="http://schemas.microsoft.com/office/drawing/2014/main" id="{D3850721-0A38-5B91-9B2B-7F0D2E535172}"/>
                  </a:ext>
                </a:extLst>
              </p:cNvPr>
              <p:cNvSpPr/>
              <p:nvPr/>
            </p:nvSpPr>
            <p:spPr>
              <a:xfrm>
                <a:off x="2410690" y="729675"/>
                <a:ext cx="7693891" cy="551411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2F6A4E3B-37F3-71CF-EB1E-CE2B86743D19}"/>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F753B875-BEA8-8D0E-9188-27B903EB1E0D}"/>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79D8F538-B52B-08E5-7EED-40FF78C5FB66}"/>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02F70580-ABC9-2B3B-7EC7-51034F56841B}"/>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40F97696-AD51-6CA7-8205-274CB66557B1}"/>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9738A49E-B9C3-5CD8-7265-6D4BDB5D6153}"/>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C2EDC81C-8992-5E44-0D50-115D026BE86E}"/>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C60F30EC-5D1E-4E41-A46C-BDD0CDBF516E}"/>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6DF6557F-1067-545F-79CD-CC461F814014}"/>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pic>
        <p:nvPicPr>
          <p:cNvPr id="5" name="図 4">
            <a:extLst>
              <a:ext uri="{FF2B5EF4-FFF2-40B4-BE49-F238E27FC236}">
                <a16:creationId xmlns:a16="http://schemas.microsoft.com/office/drawing/2014/main" id="{FB2DBBDA-9278-5CC2-57B4-309FAC3F6057}"/>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783126" y="3963304"/>
            <a:ext cx="1381840" cy="1305071"/>
          </a:xfrm>
          <a:prstGeom prst="rect">
            <a:avLst/>
          </a:prstGeom>
        </p:spPr>
      </p:pic>
      <p:grpSp>
        <p:nvGrpSpPr>
          <p:cNvPr id="2" name="グループ化 1">
            <a:extLst>
              <a:ext uri="{FF2B5EF4-FFF2-40B4-BE49-F238E27FC236}">
                <a16:creationId xmlns:a16="http://schemas.microsoft.com/office/drawing/2014/main" id="{BFA4F121-8467-F49A-F4E4-8FEA4096CC08}"/>
              </a:ext>
            </a:extLst>
          </p:cNvPr>
          <p:cNvGrpSpPr/>
          <p:nvPr/>
        </p:nvGrpSpPr>
        <p:grpSpPr>
          <a:xfrm>
            <a:off x="4196423" y="3400591"/>
            <a:ext cx="601385" cy="609807"/>
            <a:chOff x="9349571" y="5942796"/>
            <a:chExt cx="260034" cy="317719"/>
          </a:xfrm>
        </p:grpSpPr>
        <p:sp>
          <p:nvSpPr>
            <p:cNvPr id="6" name="楕円 5">
              <a:extLst>
                <a:ext uri="{FF2B5EF4-FFF2-40B4-BE49-F238E27FC236}">
                  <a16:creationId xmlns:a16="http://schemas.microsoft.com/office/drawing/2014/main" id="{B2470F39-95DC-0FB3-9311-422E4F290C4B}"/>
                </a:ext>
              </a:extLst>
            </p:cNvPr>
            <p:cNvSpPr/>
            <p:nvPr/>
          </p:nvSpPr>
          <p:spPr>
            <a:xfrm>
              <a:off x="9349571" y="5942796"/>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913E48FC-4B3F-0232-EDD1-DC7EC589D936}"/>
                </a:ext>
              </a:extLst>
            </p:cNvPr>
            <p:cNvSpPr txBox="1"/>
            <p:nvPr/>
          </p:nvSpPr>
          <p:spPr>
            <a:xfrm>
              <a:off x="9357832"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spTree>
    <p:extLst>
      <p:ext uri="{BB962C8B-B14F-4D97-AF65-F5344CB8AC3E}">
        <p14:creationId xmlns:p14="http://schemas.microsoft.com/office/powerpoint/2010/main" val="4250198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fltVal val="0"/>
                                          </p:val>
                                        </p:tav>
                                        <p:tav tm="100000">
                                          <p:val>
                                            <p:strVal val="#ppt_h"/>
                                          </p:val>
                                        </p:tav>
                                      </p:tavLst>
                                    </p:anim>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path" presetSubtype="0" accel="50000" decel="50000" fill="hold" nodeType="clickEffect">
                                  <p:stCondLst>
                                    <p:cond delay="0"/>
                                  </p:stCondLst>
                                  <p:childTnLst>
                                    <p:animMotion origin="layout" path="M 2.91667E-6 1.85185E-6 L -0.00091 -0.2132 " pathEditMode="relative" rAng="0" ptsTypes="AA">
                                      <p:cBhvr>
                                        <p:cTn id="20" dur="2000" fill="hold"/>
                                        <p:tgtEl>
                                          <p:spTgt spid="5"/>
                                        </p:tgtEl>
                                        <p:attrNameLst>
                                          <p:attrName>ppt_x</p:attrName>
                                          <p:attrName>ppt_y</p:attrName>
                                        </p:attrNameLst>
                                      </p:cBhvr>
                                      <p:rCtr x="-52" y="-10671"/>
                                    </p:animMotion>
                                  </p:childTnLst>
                                </p:cTn>
                              </p:par>
                              <p:par>
                                <p:cTn id="21" presetID="42" presetClass="path" presetSubtype="0" accel="50000" decel="50000" fill="hold" nodeType="withEffect">
                                  <p:stCondLst>
                                    <p:cond delay="0"/>
                                  </p:stCondLst>
                                  <p:childTnLst>
                                    <p:animMotion origin="layout" path="M 2.91667E-6 2.22222E-6 L 0.00091 -0.21736 " pathEditMode="relative" rAng="0" ptsTypes="AA">
                                      <p:cBhvr>
                                        <p:cTn id="22" dur="2000" fill="hold"/>
                                        <p:tgtEl>
                                          <p:spTgt spid="2"/>
                                        </p:tgtEl>
                                        <p:attrNameLst>
                                          <p:attrName>ppt_x</p:attrName>
                                          <p:attrName>ppt_y</p:attrName>
                                        </p:attrNameLst>
                                      </p:cBhvr>
                                      <p:rCtr x="39" y="-1088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750803-2DFB-5801-A105-1F5C71FD3D76}"/>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5584099B-0040-6028-BEC2-4E300E2ED7A0}"/>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5303244D-5AB6-AE22-569D-D6510EAED5B0}"/>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(Attacker robot)</a:t>
            </a:r>
          </a:p>
        </p:txBody>
      </p:sp>
      <p:grpSp>
        <p:nvGrpSpPr>
          <p:cNvPr id="75" name="グループ化 74">
            <a:extLst>
              <a:ext uri="{FF2B5EF4-FFF2-40B4-BE49-F238E27FC236}">
                <a16:creationId xmlns:a16="http://schemas.microsoft.com/office/drawing/2014/main" id="{F69E7E23-9951-9A44-7D5F-6FEDD8C0776D}"/>
              </a:ext>
            </a:extLst>
          </p:cNvPr>
          <p:cNvGrpSpPr/>
          <p:nvPr/>
        </p:nvGrpSpPr>
        <p:grpSpPr>
          <a:xfrm rot="10800000">
            <a:off x="2427615" y="1190171"/>
            <a:ext cx="7699443" cy="5663086"/>
            <a:chOff x="2441647" y="1020403"/>
            <a:chExt cx="7693891" cy="5754257"/>
          </a:xfrm>
        </p:grpSpPr>
        <p:grpSp>
          <p:nvGrpSpPr>
            <p:cNvPr id="62" name="グループ化 61">
              <a:extLst>
                <a:ext uri="{FF2B5EF4-FFF2-40B4-BE49-F238E27FC236}">
                  <a16:creationId xmlns:a16="http://schemas.microsoft.com/office/drawing/2014/main" id="{8B58EB7F-02CD-D701-5D70-B228B726F799}"/>
                </a:ext>
              </a:extLst>
            </p:cNvPr>
            <p:cNvGrpSpPr/>
            <p:nvPr/>
          </p:nvGrpSpPr>
          <p:grpSpPr>
            <a:xfrm rot="10800000">
              <a:off x="2441647" y="1020403"/>
              <a:ext cx="7693891" cy="5754257"/>
              <a:chOff x="2410690" y="489528"/>
              <a:chExt cx="7693891" cy="5754257"/>
            </a:xfrm>
          </p:grpSpPr>
          <p:sp>
            <p:nvSpPr>
              <p:cNvPr id="63" name="正方形/長方形 62">
                <a:extLst>
                  <a:ext uri="{FF2B5EF4-FFF2-40B4-BE49-F238E27FC236}">
                    <a16:creationId xmlns:a16="http://schemas.microsoft.com/office/drawing/2014/main" id="{5795BE3B-24D8-0FAE-F370-6E0D07129CD7}"/>
                  </a:ext>
                </a:extLst>
              </p:cNvPr>
              <p:cNvSpPr/>
              <p:nvPr/>
            </p:nvSpPr>
            <p:spPr>
              <a:xfrm>
                <a:off x="2410690" y="729675"/>
                <a:ext cx="7693891" cy="551411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B9180B62-D6D1-DA4A-56A3-47B42B0DD7C9}"/>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A886C9BA-FBD4-F0A1-C813-E0DE23ADCA58}"/>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101EA91E-5FE4-D59D-8779-8736675D0326}"/>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7BC7CADD-1F26-6F6D-7281-0FE6EE324E71}"/>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F2C2D7B5-0B03-180D-6109-DB55B242F10E}"/>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5395C004-2747-D5F1-912A-65B0DD037ABE}"/>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8116A85D-B853-30A2-A38D-63AB0D0834B4}"/>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8715AF03-564E-9C53-E16F-DFD5B6103DDE}"/>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9EB5053F-B0BD-B271-CA07-91191DAA9118}"/>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pic>
        <p:nvPicPr>
          <p:cNvPr id="5" name="図 4">
            <a:extLst>
              <a:ext uri="{FF2B5EF4-FFF2-40B4-BE49-F238E27FC236}">
                <a16:creationId xmlns:a16="http://schemas.microsoft.com/office/drawing/2014/main" id="{A80E50A3-07A3-7C5D-D2EC-06264EB4EC5B}"/>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880771" y="3890127"/>
            <a:ext cx="1381840" cy="1305071"/>
          </a:xfrm>
          <a:prstGeom prst="rect">
            <a:avLst/>
          </a:prstGeom>
        </p:spPr>
      </p:pic>
      <p:grpSp>
        <p:nvGrpSpPr>
          <p:cNvPr id="2" name="グループ化 1">
            <a:extLst>
              <a:ext uri="{FF2B5EF4-FFF2-40B4-BE49-F238E27FC236}">
                <a16:creationId xmlns:a16="http://schemas.microsoft.com/office/drawing/2014/main" id="{08BE1515-1DFD-C9D9-155F-6F3BBB0DD930}"/>
              </a:ext>
            </a:extLst>
          </p:cNvPr>
          <p:cNvGrpSpPr/>
          <p:nvPr/>
        </p:nvGrpSpPr>
        <p:grpSpPr>
          <a:xfrm>
            <a:off x="4294068" y="3312342"/>
            <a:ext cx="555265" cy="609807"/>
            <a:chOff x="9349575" y="5942795"/>
            <a:chExt cx="256543" cy="317719"/>
          </a:xfrm>
        </p:grpSpPr>
        <p:sp>
          <p:nvSpPr>
            <p:cNvPr id="6" name="楕円 5">
              <a:extLst>
                <a:ext uri="{FF2B5EF4-FFF2-40B4-BE49-F238E27FC236}">
                  <a16:creationId xmlns:a16="http://schemas.microsoft.com/office/drawing/2014/main" id="{A37959B1-09DC-BF9C-FB9E-08F51790B614}"/>
                </a:ext>
              </a:extLst>
            </p:cNvPr>
            <p:cNvSpPr/>
            <p:nvPr/>
          </p:nvSpPr>
          <p:spPr>
            <a:xfrm>
              <a:off x="9349575" y="5942795"/>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072F516D-A625-3F93-4599-7A6FEF0F2497}"/>
                </a:ext>
              </a:extLst>
            </p:cNvPr>
            <p:cNvSpPr txBox="1"/>
            <p:nvPr/>
          </p:nvSpPr>
          <p:spPr>
            <a:xfrm>
              <a:off x="9354333"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pic>
        <p:nvPicPr>
          <p:cNvPr id="3" name="図 2">
            <a:extLst>
              <a:ext uri="{FF2B5EF4-FFF2-40B4-BE49-F238E27FC236}">
                <a16:creationId xmlns:a16="http://schemas.microsoft.com/office/drawing/2014/main" id="{C79D935B-DEDD-3493-FD54-CDA2664028C4}"/>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3232284">
            <a:off x="3138802" y="3906140"/>
            <a:ext cx="1381840" cy="1305071"/>
          </a:xfrm>
          <a:prstGeom prst="rect">
            <a:avLst/>
          </a:prstGeom>
        </p:spPr>
      </p:pic>
    </p:spTree>
    <p:extLst>
      <p:ext uri="{BB962C8B-B14F-4D97-AF65-F5344CB8AC3E}">
        <p14:creationId xmlns:p14="http://schemas.microsoft.com/office/powerpoint/2010/main" val="110049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nodeType="clickEffect">
                                  <p:stCondLst>
                                    <p:cond delay="0"/>
                                  </p:stCondLst>
                                  <p:childTnLst>
                                    <p:animMotion origin="layout" path="M 5.55112E-17 1.48148E-6 L -0.05664 0.00324 " pathEditMode="relative" rAng="0" ptsTypes="AA">
                                      <p:cBhvr>
                                        <p:cTn id="13" dur="2000" fill="hold"/>
                                        <p:tgtEl>
                                          <p:spTgt spid="5"/>
                                        </p:tgtEl>
                                        <p:attrNameLst>
                                          <p:attrName>ppt_x</p:attrName>
                                          <p:attrName>ppt_y</p:attrName>
                                        </p:attrNameLst>
                                      </p:cBhvr>
                                      <p:rCtr x="-2839" y="162"/>
                                    </p:animMotion>
                                  </p:childTnLst>
                                </p:cTn>
                              </p:par>
                              <p:par>
                                <p:cTn id="14" presetID="1" presetClass="exit" presetSubtype="0" fill="hold" nodeType="withEffect">
                                  <p:stCondLst>
                                    <p:cond delay="0"/>
                                  </p:stCondLst>
                                  <p:childTnLst>
                                    <p:set>
                                      <p:cBhvr>
                                        <p:cTn id="15" dur="1" fill="hold">
                                          <p:stCondLst>
                                            <p:cond delay="0"/>
                                          </p:stCondLst>
                                        </p:cTn>
                                        <p:tgtEl>
                                          <p:spTgt spid="5"/>
                                        </p:tgtEl>
                                        <p:attrNameLst>
                                          <p:attrName>style.visibility</p:attrName>
                                        </p:attrNameLst>
                                      </p:cBhvr>
                                      <p:to>
                                        <p:strVal val="hidden"/>
                                      </p:to>
                                    </p:set>
                                  </p:childTnLst>
                                </p:cTn>
                              </p:par>
                              <p:par>
                                <p:cTn id="16" presetID="1"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42" presetClass="path" presetSubtype="0" accel="50000" decel="50000" fill="hold" nodeType="clickEffect">
                                  <p:stCondLst>
                                    <p:cond delay="0"/>
                                  </p:stCondLst>
                                  <p:childTnLst>
                                    <p:animMotion origin="layout" path="M 5.55112E-17 3.7037E-6 L 0.0987 -0.27269 " pathEditMode="relative" rAng="0" ptsTypes="AA">
                                      <p:cBhvr>
                                        <p:cTn id="21" dur="2000" fill="hold"/>
                                        <p:tgtEl>
                                          <p:spTgt spid="2"/>
                                        </p:tgtEl>
                                        <p:attrNameLst>
                                          <p:attrName>ppt_x</p:attrName>
                                          <p:attrName>ppt_y</p:attrName>
                                        </p:attrNameLst>
                                      </p:cBhvr>
                                      <p:rCtr x="4935" y="-13634"/>
                                    </p:animMotion>
                                  </p:childTnLst>
                                </p:cTn>
                              </p:par>
                              <p:par>
                                <p:cTn id="22" presetID="42" presetClass="path" presetSubtype="0" accel="50000" decel="50000" fill="hold" nodeType="withEffect">
                                  <p:stCondLst>
                                    <p:cond delay="0"/>
                                  </p:stCondLst>
                                  <p:childTnLst>
                                    <p:animMotion origin="layout" path="M -2.5E-6 -4.81481E-6 L 0.06888 -0.19166 " pathEditMode="relative" rAng="0" ptsTypes="AA">
                                      <p:cBhvr>
                                        <p:cTn id="23" dur="2000" fill="hold"/>
                                        <p:tgtEl>
                                          <p:spTgt spid="3"/>
                                        </p:tgtEl>
                                        <p:attrNameLst>
                                          <p:attrName>ppt_x</p:attrName>
                                          <p:attrName>ppt_y</p:attrName>
                                        </p:attrNameLst>
                                      </p:cBhvr>
                                      <p:rCtr x="3438" y="-95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07B815-8E06-854F-71A3-1DE23B267412}"/>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F0172878-3C05-4FA0-1B81-9E166AA1753B}"/>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3" name="図 22">
            <a:extLst>
              <a:ext uri="{FF2B5EF4-FFF2-40B4-BE49-F238E27FC236}">
                <a16:creationId xmlns:a16="http://schemas.microsoft.com/office/drawing/2014/main" id="{804E9E5D-567B-858A-2A1F-2405592BCD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2244" y="1188713"/>
            <a:ext cx="10905129" cy="5664544"/>
          </a:xfrm>
          <a:prstGeom prst="rect">
            <a:avLst/>
          </a:prstGeom>
        </p:spPr>
      </p:pic>
      <p:pic>
        <p:nvPicPr>
          <p:cNvPr id="3" name="図 2">
            <a:extLst>
              <a:ext uri="{FF2B5EF4-FFF2-40B4-BE49-F238E27FC236}">
                <a16:creationId xmlns:a16="http://schemas.microsoft.com/office/drawing/2014/main" id="{125F1A46-EC5B-36D6-C250-13BEEFB76906}"/>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796358" y="2209119"/>
            <a:ext cx="1368978" cy="1173410"/>
          </a:xfrm>
          <a:prstGeom prst="rect">
            <a:avLst/>
          </a:prstGeom>
        </p:spPr>
      </p:pic>
      <p:sp>
        <p:nvSpPr>
          <p:cNvPr id="4" name="二等辺三角形 3">
            <a:extLst>
              <a:ext uri="{FF2B5EF4-FFF2-40B4-BE49-F238E27FC236}">
                <a16:creationId xmlns:a16="http://schemas.microsoft.com/office/drawing/2014/main" id="{491C5BB8-37C2-1FE3-2334-928A3DC92412}"/>
              </a:ext>
            </a:extLst>
          </p:cNvPr>
          <p:cNvSpPr/>
          <p:nvPr/>
        </p:nvSpPr>
        <p:spPr>
          <a:xfrm rot="13584750">
            <a:off x="4622801" y="449075"/>
            <a:ext cx="1832542" cy="4786982"/>
          </a:xfrm>
          <a:prstGeom prst="triangle">
            <a:avLst>
              <a:gd name="adj" fmla="val 27049"/>
            </a:avLst>
          </a:prstGeom>
          <a:solidFill>
            <a:srgbClr val="FFFF00">
              <a:alpha val="5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 name="図 4">
            <a:extLst>
              <a:ext uri="{FF2B5EF4-FFF2-40B4-BE49-F238E27FC236}">
                <a16:creationId xmlns:a16="http://schemas.microsoft.com/office/drawing/2014/main" id="{1C6E3D2C-1942-816B-905D-672E1CAF2356}"/>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3232284">
            <a:off x="3156987" y="4324387"/>
            <a:ext cx="1381840" cy="1305071"/>
          </a:xfrm>
          <a:prstGeom prst="rect">
            <a:avLst/>
          </a:prstGeom>
        </p:spPr>
      </p:pic>
      <p:grpSp>
        <p:nvGrpSpPr>
          <p:cNvPr id="2" name="グループ化 1">
            <a:extLst>
              <a:ext uri="{FF2B5EF4-FFF2-40B4-BE49-F238E27FC236}">
                <a16:creationId xmlns:a16="http://schemas.microsoft.com/office/drawing/2014/main" id="{96EBE0F6-E026-F527-FD71-2AFFAE365C7E}"/>
              </a:ext>
            </a:extLst>
          </p:cNvPr>
          <p:cNvGrpSpPr/>
          <p:nvPr/>
        </p:nvGrpSpPr>
        <p:grpSpPr>
          <a:xfrm>
            <a:off x="4159513" y="4020985"/>
            <a:ext cx="555265" cy="609807"/>
            <a:chOff x="9349571" y="5942796"/>
            <a:chExt cx="256543" cy="317719"/>
          </a:xfrm>
        </p:grpSpPr>
        <p:sp>
          <p:nvSpPr>
            <p:cNvPr id="6" name="楕円 5">
              <a:extLst>
                <a:ext uri="{FF2B5EF4-FFF2-40B4-BE49-F238E27FC236}">
                  <a16:creationId xmlns:a16="http://schemas.microsoft.com/office/drawing/2014/main" id="{1C94ACCF-F1FE-3A05-F375-96F8C6B6FD8F}"/>
                </a:ext>
              </a:extLst>
            </p:cNvPr>
            <p:cNvSpPr/>
            <p:nvPr/>
          </p:nvSpPr>
          <p:spPr>
            <a:xfrm>
              <a:off x="9349571" y="5942796"/>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A2902B41-B9C0-A3F4-41D8-2D92CFF57D84}"/>
                </a:ext>
              </a:extLst>
            </p:cNvPr>
            <p:cNvSpPr txBox="1"/>
            <p:nvPr/>
          </p:nvSpPr>
          <p:spPr>
            <a:xfrm>
              <a:off x="9354333"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sp>
        <p:nvSpPr>
          <p:cNvPr id="24" name="正方形/長方形 23">
            <a:extLst>
              <a:ext uri="{FF2B5EF4-FFF2-40B4-BE49-F238E27FC236}">
                <a16:creationId xmlns:a16="http://schemas.microsoft.com/office/drawing/2014/main" id="{25562722-90C2-8E18-5B2F-7B7C047EF341}"/>
              </a:ext>
            </a:extLst>
          </p:cNvPr>
          <p:cNvSpPr/>
          <p:nvPr/>
        </p:nvSpPr>
        <p:spPr>
          <a:xfrm>
            <a:off x="6187440" y="457200"/>
            <a:ext cx="1089660" cy="731513"/>
          </a:xfrm>
          <a:prstGeom prst="rect">
            <a:avLst/>
          </a:prstGeom>
          <a:solidFill>
            <a:srgbClr val="3232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A0910C72-8F84-EA95-F99E-6287935AAEC2}"/>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(Goalkeeper robot)</a:t>
            </a:r>
          </a:p>
        </p:txBody>
      </p:sp>
      <p:cxnSp>
        <p:nvCxnSpPr>
          <p:cNvPr id="26" name="直線コネクタ 25">
            <a:extLst>
              <a:ext uri="{FF2B5EF4-FFF2-40B4-BE49-F238E27FC236}">
                <a16:creationId xmlns:a16="http://schemas.microsoft.com/office/drawing/2014/main" id="{C4B0F946-2E07-1395-77CC-E15FA9CF5464}"/>
              </a:ext>
            </a:extLst>
          </p:cNvPr>
          <p:cNvCxnSpPr>
            <a:cxnSpLocks/>
            <a:stCxn id="6" idx="0"/>
          </p:cNvCxnSpPr>
          <p:nvPr/>
        </p:nvCxnSpPr>
        <p:spPr>
          <a:xfrm flipV="1">
            <a:off x="4437146" y="2209119"/>
            <a:ext cx="0" cy="1811866"/>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pic>
        <p:nvPicPr>
          <p:cNvPr id="7" name="図 6">
            <a:extLst>
              <a:ext uri="{FF2B5EF4-FFF2-40B4-BE49-F238E27FC236}">
                <a16:creationId xmlns:a16="http://schemas.microsoft.com/office/drawing/2014/main" id="{C49A7762-5775-2979-C98C-80D512E5F50B}"/>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739795" y="4616712"/>
            <a:ext cx="1381840" cy="1305071"/>
          </a:xfrm>
          <a:prstGeom prst="rect">
            <a:avLst/>
          </a:prstGeom>
        </p:spPr>
      </p:pic>
    </p:spTree>
    <p:extLst>
      <p:ext uri="{BB962C8B-B14F-4D97-AF65-F5344CB8AC3E}">
        <p14:creationId xmlns:p14="http://schemas.microsoft.com/office/powerpoint/2010/main" val="1349434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wipe(down)">
                                      <p:cBhvr>
                                        <p:cTn id="28" dur="500"/>
                                        <p:tgtEl>
                                          <p:spTgt spid="26"/>
                                        </p:tgtEl>
                                      </p:cBhvr>
                                    </p:animEffect>
                                  </p:childTnLst>
                                </p:cTn>
                              </p:par>
                              <p:par>
                                <p:cTn id="29" presetID="42" presetClass="path" presetSubtype="0" accel="50000" decel="50000" fill="hold" nodeType="withEffect">
                                  <p:stCondLst>
                                    <p:cond delay="0"/>
                                  </p:stCondLst>
                                  <p:childTnLst>
                                    <p:animMotion origin="layout" path="M -1.45833E-6 2.96296E-6 L -0.04557 -0.0338 " pathEditMode="relative" rAng="0" ptsTypes="AA">
                                      <p:cBhvr>
                                        <p:cTn id="30" dur="2000" fill="hold"/>
                                        <p:tgtEl>
                                          <p:spTgt spid="7"/>
                                        </p:tgtEl>
                                        <p:attrNameLst>
                                          <p:attrName>ppt_x</p:attrName>
                                          <p:attrName>ppt_y</p:attrName>
                                        </p:attrNameLst>
                                      </p:cBhvr>
                                      <p:rCtr x="-2279" y="-1690"/>
                                    </p:animMotion>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7"/>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42" presetClass="path" presetSubtype="0" accel="50000" decel="50000" fill="hold" nodeType="clickEffect">
                                  <p:stCondLst>
                                    <p:cond delay="0"/>
                                  </p:stCondLst>
                                  <p:childTnLst>
                                    <p:animMotion origin="layout" path="M -2.29167E-6 2.96296E-6 L 0.18216 -0.37223 " pathEditMode="relative" rAng="0" ptsTypes="AA">
                                      <p:cBhvr>
                                        <p:cTn id="40" dur="2000" fill="hold"/>
                                        <p:tgtEl>
                                          <p:spTgt spid="2"/>
                                        </p:tgtEl>
                                        <p:attrNameLst>
                                          <p:attrName>ppt_x</p:attrName>
                                          <p:attrName>ppt_y</p:attrName>
                                        </p:attrNameLst>
                                      </p:cBhvr>
                                      <p:rCtr x="9102" y="-18611"/>
                                    </p:animMotion>
                                  </p:childTnLst>
                                </p:cTn>
                              </p:par>
                              <p:par>
                                <p:cTn id="41" presetID="42" presetClass="path" presetSubtype="0" accel="50000" decel="50000" fill="hold" nodeType="withEffect">
                                  <p:stCondLst>
                                    <p:cond delay="0"/>
                                  </p:stCondLst>
                                  <p:childTnLst>
                                    <p:animMotion origin="layout" path="M 5E-6 -4.44444E-6 L 0.04831 -0.09491 " pathEditMode="relative" rAng="0" ptsTypes="AA">
                                      <p:cBhvr>
                                        <p:cTn id="42" dur="2000" fill="hold"/>
                                        <p:tgtEl>
                                          <p:spTgt spid="5"/>
                                        </p:tgtEl>
                                        <p:attrNameLst>
                                          <p:attrName>ppt_x</p:attrName>
                                          <p:attrName>ppt_y</p:attrName>
                                        </p:attrNameLst>
                                      </p:cBhvr>
                                      <p:rCtr x="3555" y="-6968"/>
                                    </p:animMotion>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wipe(down)">
                                      <p:cBhvr>
                                        <p:cTn id="4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A64873-CC63-5377-690F-7790DA10FBD1}"/>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3A5706A7-5554-CC1A-E9F9-94C5D3F7D5EA}"/>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3" name="図 22">
            <a:extLst>
              <a:ext uri="{FF2B5EF4-FFF2-40B4-BE49-F238E27FC236}">
                <a16:creationId xmlns:a16="http://schemas.microsoft.com/office/drawing/2014/main" id="{9150184D-A45F-B819-D460-567FEC37BD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2244" y="1188713"/>
            <a:ext cx="10905129" cy="5664544"/>
          </a:xfrm>
          <a:prstGeom prst="rect">
            <a:avLst/>
          </a:prstGeom>
        </p:spPr>
      </p:pic>
      <p:pic>
        <p:nvPicPr>
          <p:cNvPr id="3" name="図 2">
            <a:extLst>
              <a:ext uri="{FF2B5EF4-FFF2-40B4-BE49-F238E27FC236}">
                <a16:creationId xmlns:a16="http://schemas.microsoft.com/office/drawing/2014/main" id="{5A860831-E0D9-CD61-8275-87B818A2DC00}"/>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847907" y="2243003"/>
            <a:ext cx="1368978" cy="1173410"/>
          </a:xfrm>
          <a:prstGeom prst="rect">
            <a:avLst/>
          </a:prstGeom>
        </p:spPr>
      </p:pic>
      <p:sp>
        <p:nvSpPr>
          <p:cNvPr id="4" name="二等辺三角形 3">
            <a:extLst>
              <a:ext uri="{FF2B5EF4-FFF2-40B4-BE49-F238E27FC236}">
                <a16:creationId xmlns:a16="http://schemas.microsoft.com/office/drawing/2014/main" id="{341B732B-D9F0-E02D-2AE8-03A8896C7CCE}"/>
              </a:ext>
            </a:extLst>
          </p:cNvPr>
          <p:cNvSpPr/>
          <p:nvPr/>
        </p:nvSpPr>
        <p:spPr>
          <a:xfrm rot="13781102">
            <a:off x="5644964" y="804446"/>
            <a:ext cx="224750" cy="5506939"/>
          </a:xfrm>
          <a:prstGeom prst="triangle">
            <a:avLst>
              <a:gd name="adj" fmla="val 62808"/>
            </a:avLst>
          </a:prstGeom>
          <a:solidFill>
            <a:srgbClr val="FFFF00">
              <a:alpha val="5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 name="グループ化 1">
            <a:extLst>
              <a:ext uri="{FF2B5EF4-FFF2-40B4-BE49-F238E27FC236}">
                <a16:creationId xmlns:a16="http://schemas.microsoft.com/office/drawing/2014/main" id="{D166669D-F571-46C7-2644-7C2D9B2FA877}"/>
              </a:ext>
            </a:extLst>
          </p:cNvPr>
          <p:cNvGrpSpPr/>
          <p:nvPr/>
        </p:nvGrpSpPr>
        <p:grpSpPr>
          <a:xfrm>
            <a:off x="4159513" y="4020985"/>
            <a:ext cx="555265" cy="609807"/>
            <a:chOff x="9349571" y="5942796"/>
            <a:chExt cx="256543" cy="317719"/>
          </a:xfrm>
        </p:grpSpPr>
        <p:sp>
          <p:nvSpPr>
            <p:cNvPr id="6" name="楕円 5">
              <a:extLst>
                <a:ext uri="{FF2B5EF4-FFF2-40B4-BE49-F238E27FC236}">
                  <a16:creationId xmlns:a16="http://schemas.microsoft.com/office/drawing/2014/main" id="{94BE4D62-23CA-297F-5893-466831A1D677}"/>
                </a:ext>
              </a:extLst>
            </p:cNvPr>
            <p:cNvSpPr/>
            <p:nvPr/>
          </p:nvSpPr>
          <p:spPr>
            <a:xfrm>
              <a:off x="9349571" y="5942796"/>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8BDE37B6-6891-1C0C-761E-6C21955BC2FA}"/>
                </a:ext>
              </a:extLst>
            </p:cNvPr>
            <p:cNvSpPr txBox="1"/>
            <p:nvPr/>
          </p:nvSpPr>
          <p:spPr>
            <a:xfrm>
              <a:off x="9354333"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sp>
        <p:nvSpPr>
          <p:cNvPr id="24" name="正方形/長方形 23">
            <a:extLst>
              <a:ext uri="{FF2B5EF4-FFF2-40B4-BE49-F238E27FC236}">
                <a16:creationId xmlns:a16="http://schemas.microsoft.com/office/drawing/2014/main" id="{48075CB0-2DF5-112B-53F4-70593CF6CB2F}"/>
              </a:ext>
            </a:extLst>
          </p:cNvPr>
          <p:cNvSpPr/>
          <p:nvPr/>
        </p:nvSpPr>
        <p:spPr>
          <a:xfrm>
            <a:off x="6187440" y="457200"/>
            <a:ext cx="1089660" cy="731513"/>
          </a:xfrm>
          <a:prstGeom prst="rect">
            <a:avLst/>
          </a:prstGeom>
          <a:solidFill>
            <a:srgbClr val="3232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65130A40-10CA-3A7C-78E4-0EDE897E8790}"/>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(Goalkeeper robot)</a:t>
            </a:r>
          </a:p>
        </p:txBody>
      </p:sp>
      <p:cxnSp>
        <p:nvCxnSpPr>
          <p:cNvPr id="26" name="直線コネクタ 25">
            <a:extLst>
              <a:ext uri="{FF2B5EF4-FFF2-40B4-BE49-F238E27FC236}">
                <a16:creationId xmlns:a16="http://schemas.microsoft.com/office/drawing/2014/main" id="{3BAAFEA0-B862-6D2B-C504-A1F5CB1223E9}"/>
              </a:ext>
            </a:extLst>
          </p:cNvPr>
          <p:cNvCxnSpPr>
            <a:cxnSpLocks/>
          </p:cNvCxnSpPr>
          <p:nvPr/>
        </p:nvCxnSpPr>
        <p:spPr>
          <a:xfrm flipV="1">
            <a:off x="4612408" y="1641170"/>
            <a:ext cx="1594266" cy="2460869"/>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9" name="二等辺三角形 8">
            <a:extLst>
              <a:ext uri="{FF2B5EF4-FFF2-40B4-BE49-F238E27FC236}">
                <a16:creationId xmlns:a16="http://schemas.microsoft.com/office/drawing/2014/main" id="{01352857-F4A9-7314-20EC-78E0384F3998}"/>
              </a:ext>
            </a:extLst>
          </p:cNvPr>
          <p:cNvSpPr/>
          <p:nvPr/>
        </p:nvSpPr>
        <p:spPr>
          <a:xfrm rot="11425149">
            <a:off x="4043826" y="1666732"/>
            <a:ext cx="525194" cy="3353747"/>
          </a:xfrm>
          <a:prstGeom prst="triangle">
            <a:avLst>
              <a:gd name="adj" fmla="val 48429"/>
            </a:avLst>
          </a:prstGeom>
          <a:solidFill>
            <a:srgbClr val="FFFF00">
              <a:alpha val="5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 name="図 4">
            <a:extLst>
              <a:ext uri="{FF2B5EF4-FFF2-40B4-BE49-F238E27FC236}">
                <a16:creationId xmlns:a16="http://schemas.microsoft.com/office/drawing/2014/main" id="{D12FF309-155E-55B4-5133-238CB3CB76F6}"/>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3232284">
            <a:off x="3156987" y="4324387"/>
            <a:ext cx="1381840" cy="1305071"/>
          </a:xfrm>
          <a:prstGeom prst="rect">
            <a:avLst/>
          </a:prstGeom>
        </p:spPr>
      </p:pic>
      <p:pic>
        <p:nvPicPr>
          <p:cNvPr id="7" name="図 6">
            <a:extLst>
              <a:ext uri="{FF2B5EF4-FFF2-40B4-BE49-F238E27FC236}">
                <a16:creationId xmlns:a16="http://schemas.microsoft.com/office/drawing/2014/main" id="{0869E200-4143-063A-38DC-2C128397DB96}"/>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746225" y="4514001"/>
            <a:ext cx="1381840" cy="1305071"/>
          </a:xfrm>
          <a:prstGeom prst="rect">
            <a:avLst/>
          </a:prstGeom>
        </p:spPr>
      </p:pic>
    </p:spTree>
    <p:extLst>
      <p:ext uri="{BB962C8B-B14F-4D97-AF65-F5344CB8AC3E}">
        <p14:creationId xmlns:p14="http://schemas.microsoft.com/office/powerpoint/2010/main" val="578252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decel="50000" fill="hold" nodeType="clickEffect">
                                  <p:stCondLst>
                                    <p:cond delay="0"/>
                                  </p:stCondLst>
                                  <p:childTnLst>
                                    <p:animMotion origin="layout" path="M -4.79167E-6 0 L -0.00221 0.07778 " pathEditMode="relative" rAng="0" ptsTypes="AA">
                                      <p:cBhvr>
                                        <p:cTn id="27" dur="2000" fill="hold"/>
                                        <p:tgtEl>
                                          <p:spTgt spid="3"/>
                                        </p:tgtEl>
                                        <p:attrNameLst>
                                          <p:attrName>ppt_x</p:attrName>
                                          <p:attrName>ppt_y</p:attrName>
                                        </p:attrNameLst>
                                      </p:cBhvr>
                                      <p:rCtr x="-117" y="3889"/>
                                    </p:animMotion>
                                  </p:childTnLst>
                                </p:cTn>
                              </p:par>
                              <p:par>
                                <p:cTn id="28" presetID="42" presetClass="path" presetSubtype="0" accel="50000" decel="50000" fill="hold" nodeType="withEffect">
                                  <p:stCondLst>
                                    <p:cond delay="0"/>
                                  </p:stCondLst>
                                  <p:childTnLst>
                                    <p:animMotion origin="layout" path="M -4.79167E-6 0 L 0.04883 0.06181 " pathEditMode="relative" rAng="0" ptsTypes="AA">
                                      <p:cBhvr>
                                        <p:cTn id="29" dur="2000" fill="hold"/>
                                        <p:tgtEl>
                                          <p:spTgt spid="3"/>
                                        </p:tgtEl>
                                        <p:attrNameLst>
                                          <p:attrName>ppt_x</p:attrName>
                                          <p:attrName>ppt_y</p:attrName>
                                        </p:attrNameLst>
                                      </p:cBhvr>
                                      <p:rCtr x="2435" y="3079"/>
                                    </p:animMotion>
                                  </p:childTnLst>
                                </p:cTn>
                              </p:par>
                            </p:childTnLst>
                          </p:cTn>
                        </p:par>
                      </p:childTnLst>
                    </p:cTn>
                  </p:par>
                  <p:par>
                    <p:cTn id="30" fill="hold">
                      <p:stCondLst>
                        <p:cond delay="indefinite"/>
                      </p:stCondLst>
                      <p:childTnLst>
                        <p:par>
                          <p:cTn id="31" fill="hold">
                            <p:stCondLst>
                              <p:cond delay="0"/>
                            </p:stCondLst>
                            <p:childTnLst>
                              <p:par>
                                <p:cTn id="32" presetID="42" presetClass="path" presetSubtype="0" accel="50000" decel="50000" fill="hold" nodeType="clickEffect">
                                  <p:stCondLst>
                                    <p:cond delay="0"/>
                                  </p:stCondLst>
                                  <p:childTnLst>
                                    <p:animMotion origin="layout" path="M -2.29167E-6 -7.40741E-7 L -0.04557 -0.02176 " pathEditMode="relative" rAng="0" ptsTypes="AA">
                                      <p:cBhvr>
                                        <p:cTn id="33" dur="2000" fill="hold"/>
                                        <p:tgtEl>
                                          <p:spTgt spid="7"/>
                                        </p:tgtEl>
                                        <p:attrNameLst>
                                          <p:attrName>ppt_x</p:attrName>
                                          <p:attrName>ppt_y</p:attrName>
                                        </p:attrNameLst>
                                      </p:cBhvr>
                                      <p:rCtr x="-2279" y="-1088"/>
                                    </p:animMotion>
                                  </p:childTnLst>
                                </p:cTn>
                              </p:par>
                              <p:par>
                                <p:cTn id="34" presetID="1" presetClass="exit" presetSubtype="0" fill="hold" nodeType="withEffect">
                                  <p:stCondLst>
                                    <p:cond delay="0"/>
                                  </p:stCondLst>
                                  <p:childTnLst>
                                    <p:set>
                                      <p:cBhvr>
                                        <p:cTn id="35" dur="1" fill="hold">
                                          <p:stCondLst>
                                            <p:cond delay="0"/>
                                          </p:stCondLst>
                                        </p:cTn>
                                        <p:tgtEl>
                                          <p:spTgt spid="7"/>
                                        </p:tgtEl>
                                        <p:attrNameLst>
                                          <p:attrName>style.visibility</p:attrName>
                                        </p:attrNameLst>
                                      </p:cBhvr>
                                      <p:to>
                                        <p:strVal val="hidden"/>
                                      </p:to>
                                    </p:set>
                                  </p:childTnLst>
                                </p:cTn>
                              </p:par>
                              <p:par>
                                <p:cTn id="36" presetID="1" presetClass="entr" presetSubtype="0" fill="hold" nodeType="withEffect">
                                  <p:stCondLst>
                                    <p:cond delay="0"/>
                                  </p:stCondLst>
                                  <p:childTnLst>
                                    <p:set>
                                      <p:cBhvr>
                                        <p:cTn id="37" dur="1" fill="hold">
                                          <p:stCondLst>
                                            <p:cond delay="0"/>
                                          </p:stCondLst>
                                        </p:cTn>
                                        <p:tgtEl>
                                          <p:spTgt spid="5"/>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42" presetClass="path" presetSubtype="0" accel="50000" decel="50000" fill="hold" nodeType="clickEffect">
                                  <p:stCondLst>
                                    <p:cond delay="0"/>
                                  </p:stCondLst>
                                  <p:childTnLst>
                                    <p:animMotion origin="layout" path="M -2.29167E-6 2.96296E-6 L 0.02357 -0.06574 " pathEditMode="relative" rAng="0" ptsTypes="AA">
                                      <p:cBhvr>
                                        <p:cTn id="41" dur="2000" fill="hold"/>
                                        <p:tgtEl>
                                          <p:spTgt spid="2"/>
                                        </p:tgtEl>
                                        <p:attrNameLst>
                                          <p:attrName>ppt_x</p:attrName>
                                          <p:attrName>ppt_y</p:attrName>
                                        </p:attrNameLst>
                                      </p:cBhvr>
                                      <p:rCtr x="1172" y="-3287"/>
                                    </p:animMotion>
                                  </p:childTnLst>
                                </p:cTn>
                              </p:par>
                              <p:par>
                                <p:cTn id="42" presetID="42" presetClass="path" presetSubtype="0" accel="50000" decel="50000" fill="hold" nodeType="withEffect">
                                  <p:stCondLst>
                                    <p:cond delay="0"/>
                                  </p:stCondLst>
                                  <p:childTnLst>
                                    <p:animMotion origin="layout" path="M 5E-6 -4.44444E-6 L 0.0198 -0.05416 " pathEditMode="relative" rAng="0" ptsTypes="AA">
                                      <p:cBhvr>
                                        <p:cTn id="43" dur="2000" fill="hold"/>
                                        <p:tgtEl>
                                          <p:spTgt spid="5"/>
                                        </p:tgtEl>
                                        <p:attrNameLst>
                                          <p:attrName>ppt_x</p:attrName>
                                          <p:attrName>ppt_y</p:attrName>
                                        </p:attrNameLst>
                                      </p:cBhvr>
                                      <p:rCtr x="990" y="-2708"/>
                                    </p:animMotion>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nodeType="click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wipe(down)">
                                      <p:cBhvr>
                                        <p:cTn id="48" dur="500"/>
                                        <p:tgtEl>
                                          <p:spTgt spid="26"/>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wipe(down)">
                                      <p:cBhvr>
                                        <p:cTn id="53" dur="500"/>
                                        <p:tgtEl>
                                          <p:spTgt spid="9"/>
                                        </p:tgtEl>
                                      </p:cBhvr>
                                    </p:animEffect>
                                  </p:childTnLst>
                                </p:cTn>
                              </p:par>
                              <p:par>
                                <p:cTn id="54" presetID="22" presetClass="entr" presetSubtype="4" fill="hold" grpId="0" nodeType="withEffect">
                                  <p:stCondLst>
                                    <p:cond delay="0"/>
                                  </p:stCondLst>
                                  <p:childTnLst>
                                    <p:set>
                                      <p:cBhvr>
                                        <p:cTn id="55" dur="1" fill="hold">
                                          <p:stCondLst>
                                            <p:cond delay="0"/>
                                          </p:stCondLst>
                                        </p:cTn>
                                        <p:tgtEl>
                                          <p:spTgt spid="4"/>
                                        </p:tgtEl>
                                        <p:attrNameLst>
                                          <p:attrName>style.visibility</p:attrName>
                                        </p:attrNameLst>
                                      </p:cBhvr>
                                      <p:to>
                                        <p:strVal val="visible"/>
                                      </p:to>
                                    </p:set>
                                    <p:animEffect transition="in" filter="wipe(down)">
                                      <p:cBhvr>
                                        <p:cTn id="5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1E7B0-FD14-FED9-A252-D1E50ACC4D51}"/>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260A3959-8139-72C7-D419-8319740B8546}"/>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0998CFEF-7124-803F-1B77-380A3AE8AC53}"/>
              </a:ext>
            </a:extLst>
          </p:cNvPr>
          <p:cNvSpPr txBox="1"/>
          <p:nvPr/>
        </p:nvSpPr>
        <p:spPr>
          <a:xfrm>
            <a:off x="6934" y="4743"/>
            <a:ext cx="128382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Robot  improvement </a:t>
            </a:r>
            <a:r>
              <a:rPr lang="en-US" altLang="ja-JP" sz="54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(2025 Japan Open)</a:t>
            </a:r>
            <a:endPar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1" name="Robot for 2024 Japan Open">
            <a:extLst>
              <a:ext uri="{FF2B5EF4-FFF2-40B4-BE49-F238E27FC236}">
                <a16:creationId xmlns:a16="http://schemas.microsoft.com/office/drawing/2014/main" id="{981A92A0-EFC9-27A0-DBBC-6269B4993BBD}"/>
              </a:ext>
            </a:extLst>
          </p:cNvPr>
          <p:cNvSpPr txBox="1">
            <a:spLocks/>
          </p:cNvSpPr>
          <p:nvPr/>
        </p:nvSpPr>
        <p:spPr>
          <a:xfrm>
            <a:off x="1828801" y="6101048"/>
            <a:ext cx="28448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sp>
        <p:nvSpPr>
          <p:cNvPr id="16" name="Robot for 2024 Japan Open">
            <a:extLst>
              <a:ext uri="{FF2B5EF4-FFF2-40B4-BE49-F238E27FC236}">
                <a16:creationId xmlns:a16="http://schemas.microsoft.com/office/drawing/2014/main" id="{B44265FF-B198-6463-3F4E-40F040CC2D5D}"/>
              </a:ext>
            </a:extLst>
          </p:cNvPr>
          <p:cNvSpPr txBox="1">
            <a:spLocks/>
          </p:cNvSpPr>
          <p:nvPr/>
        </p:nvSpPr>
        <p:spPr>
          <a:xfrm>
            <a:off x="7055399" y="6101048"/>
            <a:ext cx="367676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pic>
        <p:nvPicPr>
          <p:cNvPr id="20" name="図 19">
            <a:extLst>
              <a:ext uri="{FF2B5EF4-FFF2-40B4-BE49-F238E27FC236}">
                <a16:creationId xmlns:a16="http://schemas.microsoft.com/office/drawing/2014/main" id="{D7B12919-33B4-14AA-007C-56C56AD806AD}"/>
              </a:ext>
            </a:extLst>
          </p:cNvPr>
          <p:cNvPicPr>
            <a:picLocks noChangeAspect="1"/>
          </p:cNvPicPr>
          <p:nvPr/>
        </p:nvPicPr>
        <p:blipFill>
          <a:blip r:embed="rId3">
            <a:extLst>
              <a:ext uri="{28A0092B-C50C-407E-A947-70E740481C1C}">
                <a14:useLocalDpi xmlns:a14="http://schemas.microsoft.com/office/drawing/2010/main" val="0"/>
              </a:ext>
            </a:extLst>
          </a:blip>
          <a:srcRect r="52286"/>
          <a:stretch>
            <a:fillRect/>
          </a:stretch>
        </p:blipFill>
        <p:spPr>
          <a:xfrm>
            <a:off x="1598221" y="1096521"/>
            <a:ext cx="3527357" cy="4928411"/>
          </a:xfrm>
          <a:prstGeom prst="rect">
            <a:avLst/>
          </a:prstGeom>
          <a:ln>
            <a:solidFill>
              <a:schemeClr val="bg1"/>
            </a:solidFill>
          </a:ln>
        </p:spPr>
      </p:pic>
      <p:pic>
        <p:nvPicPr>
          <p:cNvPr id="21" name="図 20">
            <a:extLst>
              <a:ext uri="{FF2B5EF4-FFF2-40B4-BE49-F238E27FC236}">
                <a16:creationId xmlns:a16="http://schemas.microsoft.com/office/drawing/2014/main" id="{34F5546E-9A23-46BB-18A6-FE4E5BD7A24D}"/>
              </a:ext>
            </a:extLst>
          </p:cNvPr>
          <p:cNvPicPr>
            <a:picLocks noChangeAspect="1"/>
          </p:cNvPicPr>
          <p:nvPr/>
        </p:nvPicPr>
        <p:blipFill>
          <a:blip r:embed="rId3">
            <a:extLst>
              <a:ext uri="{28A0092B-C50C-407E-A947-70E740481C1C}">
                <a14:useLocalDpi xmlns:a14="http://schemas.microsoft.com/office/drawing/2010/main" val="0"/>
              </a:ext>
            </a:extLst>
          </a:blip>
          <a:srcRect l="47937" r="4126"/>
          <a:stretch>
            <a:fillRect/>
          </a:stretch>
        </p:blipFill>
        <p:spPr>
          <a:xfrm>
            <a:off x="7055399" y="1195561"/>
            <a:ext cx="3527357" cy="4905487"/>
          </a:xfrm>
          <a:prstGeom prst="rect">
            <a:avLst/>
          </a:prstGeom>
          <a:ln w="12700">
            <a:solidFill>
              <a:schemeClr val="bg1"/>
            </a:solidFill>
          </a:ln>
        </p:spPr>
      </p:pic>
    </p:spTree>
    <p:extLst>
      <p:ext uri="{BB962C8B-B14F-4D97-AF65-F5344CB8AC3E}">
        <p14:creationId xmlns:p14="http://schemas.microsoft.com/office/powerpoint/2010/main" val="983055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1"/>
                                        </p:tgtEl>
                                        <p:attrNameLst>
                                          <p:attrName>style.visibility</p:attrName>
                                        </p:attrNameLst>
                                      </p:cBhvr>
                                      <p:to>
                                        <p:strVal val="visible"/>
                                      </p:to>
                                    </p:set>
                                    <p:anim calcmode="lin" valueType="num">
                                      <p:cBhvr>
                                        <p:cTn id="14" dur="500" fill="hold"/>
                                        <p:tgtEl>
                                          <p:spTgt spid="21"/>
                                        </p:tgtEl>
                                        <p:attrNameLst>
                                          <p:attrName>ppt_w</p:attrName>
                                        </p:attrNameLst>
                                      </p:cBhvr>
                                      <p:tavLst>
                                        <p:tav tm="0">
                                          <p:val>
                                            <p:fltVal val="0"/>
                                          </p:val>
                                        </p:tav>
                                        <p:tav tm="100000">
                                          <p:val>
                                            <p:strVal val="#ppt_w"/>
                                          </p:val>
                                        </p:tav>
                                      </p:tavLst>
                                    </p:anim>
                                    <p:anim calcmode="lin" valueType="num">
                                      <p:cBhvr>
                                        <p:cTn id="15" dur="500" fill="hold"/>
                                        <p:tgtEl>
                                          <p:spTgt spid="21"/>
                                        </p:tgtEl>
                                        <p:attrNameLst>
                                          <p:attrName>ppt_h</p:attrName>
                                        </p:attrNameLst>
                                      </p:cBhvr>
                                      <p:tavLst>
                                        <p:tav tm="0">
                                          <p:val>
                                            <p:fltVal val="0"/>
                                          </p:val>
                                        </p:tav>
                                        <p:tav tm="100000">
                                          <p:val>
                                            <p:strVal val="#ppt_h"/>
                                          </p:val>
                                        </p:tav>
                                      </p:tavLst>
                                    </p:anim>
                                    <p:animEffect transition="in" filter="fade">
                                      <p:cBhvr>
                                        <p:cTn id="1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1C4AA6-C12B-98D8-736D-4517848DAE8C}"/>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C2FA480E-0841-AE20-0973-824A00D7A050}"/>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 name="テキスト ボックス 12">
            <a:extLst>
              <a:ext uri="{FF2B5EF4-FFF2-40B4-BE49-F238E27FC236}">
                <a16:creationId xmlns:a16="http://schemas.microsoft.com/office/drawing/2014/main" id="{0CDBF800-B2CD-0CBA-919A-8FFC89C6DCE3}"/>
              </a:ext>
            </a:extLst>
          </p:cNvPr>
          <p:cNvSpPr txBox="1"/>
          <p:nvPr/>
        </p:nvSpPr>
        <p:spPr>
          <a:xfrm>
            <a:off x="6937" y="4743"/>
            <a:ext cx="119238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Identified </a:t>
            </a:r>
            <a:r>
              <a:rPr lang="ja-JP" altLang="en-US"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Problems</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5" name="Robot for 2024 Eindhoven">
            <a:extLst>
              <a:ext uri="{FF2B5EF4-FFF2-40B4-BE49-F238E27FC236}">
                <a16:creationId xmlns:a16="http://schemas.microsoft.com/office/drawing/2014/main" id="{260DA2A0-4A8A-B3D1-7375-1E7CFE476DA5}"/>
              </a:ext>
            </a:extLst>
          </p:cNvPr>
          <p:cNvSpPr txBox="1"/>
          <p:nvPr/>
        </p:nvSpPr>
        <p:spPr>
          <a:xfrm>
            <a:off x="6225629" y="2968719"/>
            <a:ext cx="5030320" cy="11025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latin typeface="游ゴシック" panose="020B0400000000000000" pitchFamily="50" charset="-128"/>
                <a:ea typeface="游ゴシック" panose="020B0400000000000000" pitchFamily="50" charset="-128"/>
              </a:rPr>
              <a:t>・</a:t>
            </a:r>
            <a:r>
              <a:rPr lang="en-US" sz="2000" b="1" dirty="0">
                <a:solidFill>
                  <a:schemeClr val="bg1"/>
                </a:solidFill>
                <a:latin typeface="游ゴシック" panose="020B0400000000000000" pitchFamily="50" charset="-128"/>
                <a:ea typeface="游ゴシック" panose="020B0400000000000000" pitchFamily="50" charset="-128"/>
              </a:rPr>
              <a:t>Each robot needs spare parts</a:t>
            </a:r>
            <a:r>
              <a:rPr lang="ja-JP" altLang="en-US" sz="2000" b="1" dirty="0">
                <a:solidFill>
                  <a:schemeClr val="bg1"/>
                </a:solidFill>
                <a:latin typeface="游ゴシック" panose="020B0400000000000000" pitchFamily="50" charset="-128"/>
                <a:ea typeface="游ゴシック" panose="020B0400000000000000" pitchFamily="50" charset="-128"/>
              </a:rPr>
              <a:t> </a:t>
            </a:r>
            <a:r>
              <a:rPr lang="en-US" altLang="ja-JP" sz="2000" b="1" dirty="0">
                <a:solidFill>
                  <a:schemeClr val="bg1"/>
                </a:solidFill>
                <a:latin typeface="游ゴシック" panose="020B0400000000000000" pitchFamily="50" charset="-128"/>
                <a:ea typeface="游ゴシック" panose="020B0400000000000000" pitchFamily="50" charset="-128"/>
              </a:rPr>
              <a:t>so we need to prepare two types od spares</a:t>
            </a:r>
            <a:endParaRPr sz="2000" b="1" dirty="0">
              <a:solidFill>
                <a:schemeClr val="bg1"/>
              </a:solidFill>
              <a:latin typeface="游ゴシック" panose="020B0400000000000000" pitchFamily="50" charset="-128"/>
              <a:ea typeface="游ゴシック" panose="020B0400000000000000" pitchFamily="50" charset="-128"/>
            </a:endParaRPr>
          </a:p>
        </p:txBody>
      </p:sp>
      <p:pic>
        <p:nvPicPr>
          <p:cNvPr id="11" name="図 10">
            <a:extLst>
              <a:ext uri="{FF2B5EF4-FFF2-40B4-BE49-F238E27FC236}">
                <a16:creationId xmlns:a16="http://schemas.microsoft.com/office/drawing/2014/main" id="{678C7483-ABAB-7292-4C01-02FBFA305050}"/>
              </a:ext>
            </a:extLst>
          </p:cNvPr>
          <p:cNvPicPr>
            <a:picLocks noChangeAspect="1"/>
          </p:cNvPicPr>
          <p:nvPr/>
        </p:nvPicPr>
        <p:blipFill>
          <a:blip r:embed="rId3">
            <a:extLst>
              <a:ext uri="{28A0092B-C50C-407E-A947-70E740481C1C}">
                <a14:useLocalDpi xmlns:a14="http://schemas.microsoft.com/office/drawing/2010/main" val="0"/>
              </a:ext>
            </a:extLst>
          </a:blip>
          <a:srcRect r="52286"/>
          <a:stretch>
            <a:fillRect/>
          </a:stretch>
        </p:blipFill>
        <p:spPr>
          <a:xfrm>
            <a:off x="240726" y="1586659"/>
            <a:ext cx="2607249" cy="3642839"/>
          </a:xfrm>
          <a:prstGeom prst="rect">
            <a:avLst/>
          </a:prstGeom>
          <a:ln>
            <a:solidFill>
              <a:schemeClr val="bg1"/>
            </a:solidFill>
          </a:ln>
        </p:spPr>
      </p:pic>
      <p:sp>
        <p:nvSpPr>
          <p:cNvPr id="14" name="Robot for 2024 Eindhoven">
            <a:extLst>
              <a:ext uri="{FF2B5EF4-FFF2-40B4-BE49-F238E27FC236}">
                <a16:creationId xmlns:a16="http://schemas.microsoft.com/office/drawing/2014/main" id="{1D5089E1-8139-1889-9650-F740D5D43BFD}"/>
              </a:ext>
            </a:extLst>
          </p:cNvPr>
          <p:cNvSpPr txBox="1"/>
          <p:nvPr/>
        </p:nvSpPr>
        <p:spPr>
          <a:xfrm>
            <a:off x="6320223" y="1586659"/>
            <a:ext cx="5213896"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fontScale="550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3600" b="1" dirty="0">
                <a:solidFill>
                  <a:schemeClr val="bg1"/>
                </a:solidFill>
              </a:rPr>
              <a:t>・</a:t>
            </a:r>
            <a:r>
              <a:rPr lang="en-US" altLang="ja-JP" sz="3600" b="1" dirty="0">
                <a:solidFill>
                  <a:schemeClr val="bg1"/>
                </a:solidFill>
              </a:rPr>
              <a:t>Unable to play both the attacker and goalkeeper roles</a:t>
            </a:r>
          </a:p>
        </p:txBody>
      </p:sp>
      <p:sp>
        <p:nvSpPr>
          <p:cNvPr id="15" name="Robot for 2024 Eindhoven">
            <a:extLst>
              <a:ext uri="{FF2B5EF4-FFF2-40B4-BE49-F238E27FC236}">
                <a16:creationId xmlns:a16="http://schemas.microsoft.com/office/drawing/2014/main" id="{6B73A9E0-337C-501E-1F7F-F2EDA9E0597D}"/>
              </a:ext>
            </a:extLst>
          </p:cNvPr>
          <p:cNvSpPr txBox="1"/>
          <p:nvPr/>
        </p:nvSpPr>
        <p:spPr>
          <a:xfrm>
            <a:off x="6225629" y="4591341"/>
            <a:ext cx="5030320"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fontScale="325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6000" b="1" dirty="0">
                <a:solidFill>
                  <a:schemeClr val="bg1"/>
                </a:solidFill>
                <a:latin typeface="游ゴシック" panose="020B0400000000000000" pitchFamily="50" charset="-128"/>
                <a:ea typeface="游ゴシック" panose="020B0400000000000000" pitchFamily="50" charset="-128"/>
              </a:rPr>
              <a:t>・</a:t>
            </a:r>
            <a:r>
              <a:rPr kumimoji="1" lang="en-US" altLang="ja-JP" sz="6000" b="1" dirty="0">
                <a:solidFill>
                  <a:schemeClr val="bg1"/>
                </a:solidFill>
                <a:latin typeface="游ゴシック" panose="020B0400000000000000" pitchFamily="50" charset="-128"/>
              </a:rPr>
              <a:t>Line sensors cannot detect all directions.</a:t>
            </a:r>
            <a:endParaRPr sz="3600" b="1" dirty="0">
              <a:solidFill>
                <a:schemeClr val="bg1"/>
              </a:solidFill>
              <a:latin typeface="游ゴシック" panose="020B0400000000000000" pitchFamily="50" charset="-128"/>
              <a:ea typeface="游ゴシック" panose="020B0400000000000000" pitchFamily="50" charset="-128"/>
            </a:endParaRPr>
          </a:p>
        </p:txBody>
      </p:sp>
      <p:pic>
        <p:nvPicPr>
          <p:cNvPr id="18" name="図 17">
            <a:extLst>
              <a:ext uri="{FF2B5EF4-FFF2-40B4-BE49-F238E27FC236}">
                <a16:creationId xmlns:a16="http://schemas.microsoft.com/office/drawing/2014/main" id="{898D8763-B963-6A7E-5C7E-86D66AD41EB5}"/>
              </a:ext>
            </a:extLst>
          </p:cNvPr>
          <p:cNvPicPr>
            <a:picLocks noChangeAspect="1"/>
          </p:cNvPicPr>
          <p:nvPr/>
        </p:nvPicPr>
        <p:blipFill>
          <a:blip r:embed="rId4">
            <a:extLst>
              <a:ext uri="{28A0092B-C50C-407E-A947-70E740481C1C}">
                <a14:useLocalDpi xmlns:a14="http://schemas.microsoft.com/office/drawing/2010/main" val="0"/>
              </a:ext>
            </a:extLst>
          </a:blip>
          <a:srcRect l="47937" r="4126"/>
          <a:stretch>
            <a:fillRect/>
          </a:stretch>
        </p:blipFill>
        <p:spPr>
          <a:xfrm>
            <a:off x="3201825" y="1586659"/>
            <a:ext cx="2669954" cy="3713099"/>
          </a:xfrm>
          <a:prstGeom prst="rect">
            <a:avLst/>
          </a:prstGeom>
          <a:ln w="12700">
            <a:solidFill>
              <a:schemeClr val="bg1"/>
            </a:solidFill>
          </a:ln>
        </p:spPr>
      </p:pic>
      <p:sp>
        <p:nvSpPr>
          <p:cNvPr id="20" name="Robot for 2024 Japan Open">
            <a:extLst>
              <a:ext uri="{FF2B5EF4-FFF2-40B4-BE49-F238E27FC236}">
                <a16:creationId xmlns:a16="http://schemas.microsoft.com/office/drawing/2014/main" id="{BBDFFD3C-F78F-69E4-33D9-8C7F6AC2CAA4}"/>
              </a:ext>
            </a:extLst>
          </p:cNvPr>
          <p:cNvSpPr txBox="1">
            <a:spLocks/>
          </p:cNvSpPr>
          <p:nvPr/>
        </p:nvSpPr>
        <p:spPr>
          <a:xfrm>
            <a:off x="378974" y="5271621"/>
            <a:ext cx="2283371"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2800" b="1" dirty="0">
                <a:solidFill>
                  <a:schemeClr val="bg1"/>
                </a:solidFill>
              </a:rPr>
              <a:t>Atacker robot</a:t>
            </a:r>
          </a:p>
        </p:txBody>
      </p:sp>
      <p:sp>
        <p:nvSpPr>
          <p:cNvPr id="21" name="Robot for 2024 Japan Open">
            <a:extLst>
              <a:ext uri="{FF2B5EF4-FFF2-40B4-BE49-F238E27FC236}">
                <a16:creationId xmlns:a16="http://schemas.microsoft.com/office/drawing/2014/main" id="{1FB6DFD2-42EF-A1DF-00F5-33DA74507D41}"/>
              </a:ext>
            </a:extLst>
          </p:cNvPr>
          <p:cNvSpPr txBox="1">
            <a:spLocks/>
          </p:cNvSpPr>
          <p:nvPr/>
        </p:nvSpPr>
        <p:spPr>
          <a:xfrm>
            <a:off x="3121572" y="5271621"/>
            <a:ext cx="28448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2800" b="1" dirty="0">
                <a:solidFill>
                  <a:schemeClr val="bg1"/>
                </a:solidFill>
              </a:rPr>
              <a:t>Goalkeeper robot</a:t>
            </a:r>
          </a:p>
        </p:txBody>
      </p:sp>
    </p:spTree>
    <p:extLst>
      <p:ext uri="{BB962C8B-B14F-4D97-AF65-F5344CB8AC3E}">
        <p14:creationId xmlns:p14="http://schemas.microsoft.com/office/powerpoint/2010/main" val="2681000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1+#ppt_w/2"/>
                                          </p:val>
                                        </p:tav>
                                        <p:tav tm="100000">
                                          <p:val>
                                            <p:strVal val="#ppt_x"/>
                                          </p:val>
                                        </p:tav>
                                      </p:tavLst>
                                    </p:anim>
                                    <p:anim calcmode="lin" valueType="num">
                                      <p:cBhvr additive="base">
                                        <p:cTn id="14"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1+#ppt_w/2"/>
                                          </p:val>
                                        </p:tav>
                                        <p:tav tm="100000">
                                          <p:val>
                                            <p:strVal val="#ppt_x"/>
                                          </p:val>
                                        </p:tav>
                                      </p:tavLst>
                                    </p:anim>
                                    <p:anim calcmode="lin" valueType="num">
                                      <p:cBhvr additive="base">
                                        <p:cTn id="2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animBg="1"/>
      <p:bldP spid="15" grpId="0" animBg="1"/>
    </p:bldLst>
  </p:timing>
</p:sld>
</file>

<file path=ppt/theme/theme1.xml><?xml version="1.0" encoding="utf-8"?>
<a:theme xmlns:a="http://schemas.openxmlformats.org/drawingml/2006/main" name="Office 2013 - 2022 テーマ">
  <a:themeElements>
    <a:clrScheme name="Office 2013 - 2022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3175</TotalTime>
  <Words>875</Words>
  <Application>Microsoft Office PowerPoint</Application>
  <PresentationFormat>ワイド画面</PresentationFormat>
  <Paragraphs>145</Paragraphs>
  <Slides>15</Slides>
  <Notes>8</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15</vt:i4>
      </vt:variant>
    </vt:vector>
  </HeadingPairs>
  <TitlesOfParts>
    <vt:vector size="21" baseType="lpstr">
      <vt:lpstr>游ゴシック</vt:lpstr>
      <vt:lpstr>Arial</vt:lpstr>
      <vt:lpstr>Calibri</vt:lpstr>
      <vt:lpstr>Calibri Light</vt:lpstr>
      <vt:lpstr>Roboto Condensed</vt:lpstr>
      <vt:lpstr>Office 2013 - 2022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結大 栗﨑</dc:creator>
  <cp:lastModifiedBy>Maiki kimura</cp:lastModifiedBy>
  <cp:revision>14</cp:revision>
  <dcterms:created xsi:type="dcterms:W3CDTF">2025-07-14T09:40:47Z</dcterms:created>
  <dcterms:modified xsi:type="dcterms:W3CDTF">2025-07-16T15:57:41Z</dcterms:modified>
</cp:coreProperties>
</file>

<file path=docProps/thumbnail.jpeg>
</file>